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sigs" ContentType="application/vnd.openxmlformats-package.digital-signature-origin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diagrams/layout1.xml" ContentType="application/vnd.openxmlformats-officedocument.drawingml.diagram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docProps/custom.xml" ContentType="application/vnd.openxmlformats-officedocument.custom-properties+xml"/>
  <Override PartName="/_xmlsignatures/sig1.xml" ContentType="application/vnd.openxmlformats-package.digital-signature-xmlsignatur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digital-signature/origin" Target="_xmlsignatures/origin.sigs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56" r:id="rId3"/>
    <p:sldId id="260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61" r:id="rId18"/>
  </p:sldIdLst>
  <p:sldSz cx="10160000" cy="5715000"/>
  <p:notesSz cx="6858000" cy="9144000"/>
  <p:defaultTextStyle>
    <a:defPPr>
      <a:defRPr lang="zh-CN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4BB4E05-F544-4467-A5CE-DBB47BBB4392}">
          <p14:sldIdLst>
            <p14:sldId id="256"/>
            <p14:sldId id="260"/>
            <p14:sldId id="257"/>
            <p14:sldId id="258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856"/>
    <a:srgbClr val="165381"/>
    <a:srgbClr val="292929"/>
    <a:srgbClr val="173457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94660"/>
  </p:normalViewPr>
  <p:slideViewPr>
    <p:cSldViewPr snapToGrid="0">
      <p:cViewPr>
        <p:scale>
          <a:sx n="100" d="100"/>
          <a:sy n="100" d="100"/>
        </p:scale>
        <p:origin x="1206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DF67E-FBF4-4561-88AF-07ED4F544821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A5B5B3A8-FFC1-4E4D-B14A-22552360491F}">
      <dgm:prSet phldrT="[Text]"/>
      <dgm:spPr/>
      <dgm:t>
        <a:bodyPr/>
        <a:lstStyle/>
        <a:p>
          <a:r>
            <a:rPr lang="en-US" dirty="0" smtClean="0"/>
            <a:t>Commit</a:t>
          </a:r>
          <a:endParaRPr lang="en-US" dirty="0"/>
        </a:p>
      </dgm:t>
    </dgm:pt>
    <dgm:pt modelId="{30C85A3D-DF2F-4C5D-BAF9-928F5F71D7FE}" type="parTrans" cxnId="{05F9D37D-CFA8-4F19-BEC2-258DE1C2397C}">
      <dgm:prSet/>
      <dgm:spPr/>
      <dgm:t>
        <a:bodyPr/>
        <a:lstStyle/>
        <a:p>
          <a:endParaRPr lang="en-US"/>
        </a:p>
      </dgm:t>
    </dgm:pt>
    <dgm:pt modelId="{2E97DE38-F6F0-4381-A369-DEEFE26F0112}" type="sibTrans" cxnId="{05F9D37D-CFA8-4F19-BEC2-258DE1C2397C}">
      <dgm:prSet/>
      <dgm:spPr/>
      <dgm:t>
        <a:bodyPr/>
        <a:lstStyle/>
        <a:p>
          <a:endParaRPr lang="en-US"/>
        </a:p>
      </dgm:t>
    </dgm:pt>
    <dgm:pt modelId="{B4CCB4FB-35A1-4AC9-8F38-3BBCC87B1808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80104DE8-A60D-42E9-B11A-5E9EA9D87128}" type="parTrans" cxnId="{DFC283E5-D671-446F-A049-D7EE0D0C43E0}">
      <dgm:prSet/>
      <dgm:spPr/>
      <dgm:t>
        <a:bodyPr/>
        <a:lstStyle/>
        <a:p>
          <a:endParaRPr lang="en-US"/>
        </a:p>
      </dgm:t>
    </dgm:pt>
    <dgm:pt modelId="{DA7E04FA-D6D5-45DA-A51F-758A81534CCC}" type="sibTrans" cxnId="{DFC283E5-D671-446F-A049-D7EE0D0C43E0}">
      <dgm:prSet/>
      <dgm:spPr/>
      <dgm:t>
        <a:bodyPr/>
        <a:lstStyle/>
        <a:p>
          <a:endParaRPr lang="en-US"/>
        </a:p>
      </dgm:t>
    </dgm:pt>
    <dgm:pt modelId="{53766623-B435-4704-8252-A50F73418103}">
      <dgm:prSet phldrT="[Text]"/>
      <dgm:spPr/>
      <dgm:t>
        <a:bodyPr/>
        <a:lstStyle/>
        <a:p>
          <a:r>
            <a:rPr lang="en-US" dirty="0" smtClean="0"/>
            <a:t>Test</a:t>
          </a:r>
        </a:p>
      </dgm:t>
    </dgm:pt>
    <dgm:pt modelId="{1C86B90D-2139-4323-8BFB-210D4AB54E7F}" type="parTrans" cxnId="{B562970E-F06C-45E7-B837-9C58E08E05BA}">
      <dgm:prSet/>
      <dgm:spPr/>
      <dgm:t>
        <a:bodyPr/>
        <a:lstStyle/>
        <a:p>
          <a:endParaRPr lang="en-US"/>
        </a:p>
      </dgm:t>
    </dgm:pt>
    <dgm:pt modelId="{93AA4960-33DD-4B43-AC0D-E5E6C593CC28}" type="sibTrans" cxnId="{B562970E-F06C-45E7-B837-9C58E08E05BA}">
      <dgm:prSet/>
      <dgm:spPr/>
      <dgm:t>
        <a:bodyPr/>
        <a:lstStyle/>
        <a:p>
          <a:endParaRPr lang="en-US"/>
        </a:p>
      </dgm:t>
    </dgm:pt>
    <dgm:pt modelId="{9FB8C890-4F6E-4A57-8A86-D18C38CDDD83}">
      <dgm:prSet phldrT="[Text]"/>
      <dgm:spPr/>
      <dgm:t>
        <a:bodyPr/>
        <a:lstStyle/>
        <a:p>
          <a:r>
            <a:rPr lang="en-US" dirty="0" smtClean="0"/>
            <a:t>Deploy</a:t>
          </a:r>
        </a:p>
      </dgm:t>
    </dgm:pt>
    <dgm:pt modelId="{1FB0372C-9B1B-48CB-BF28-A6DEAF829221}" type="parTrans" cxnId="{A729C00E-F52A-401E-B22C-9690A3A01930}">
      <dgm:prSet/>
      <dgm:spPr/>
      <dgm:t>
        <a:bodyPr/>
        <a:lstStyle/>
        <a:p>
          <a:endParaRPr lang="en-US"/>
        </a:p>
      </dgm:t>
    </dgm:pt>
    <dgm:pt modelId="{D4DD0D55-DE90-4885-8460-9C02C7702B01}" type="sibTrans" cxnId="{A729C00E-F52A-401E-B22C-9690A3A01930}">
      <dgm:prSet/>
      <dgm:spPr/>
      <dgm:t>
        <a:bodyPr/>
        <a:lstStyle/>
        <a:p>
          <a:endParaRPr lang="en-US"/>
        </a:p>
      </dgm:t>
    </dgm:pt>
    <dgm:pt modelId="{6DDAB7F3-153E-49A2-B46B-2279ACF8107C}" type="pres">
      <dgm:prSet presAssocID="{358DF67E-FBF4-4561-88AF-07ED4F544821}" presName="Name0" presStyleCnt="0">
        <dgm:presLayoutVars>
          <dgm:dir/>
          <dgm:resizeHandles val="exact"/>
        </dgm:presLayoutVars>
      </dgm:prSet>
      <dgm:spPr/>
    </dgm:pt>
    <dgm:pt modelId="{E845E600-ACDB-4153-90E0-E91256E3F7C4}" type="pres">
      <dgm:prSet presAssocID="{A5B5B3A8-FFC1-4E4D-B14A-22552360491F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65DED-F528-41CA-8461-A018B113F339}" type="pres">
      <dgm:prSet presAssocID="{2E97DE38-F6F0-4381-A369-DEEFE26F0112}" presName="parSpace" presStyleCnt="0"/>
      <dgm:spPr/>
    </dgm:pt>
    <dgm:pt modelId="{581F4F42-2B20-40DC-91E8-407B78E3A86B}" type="pres">
      <dgm:prSet presAssocID="{B4CCB4FB-35A1-4AC9-8F38-3BBCC87B1808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26340-607D-45FB-BF5F-9DF4FD40B13C}" type="pres">
      <dgm:prSet presAssocID="{DA7E04FA-D6D5-45DA-A51F-758A81534CCC}" presName="parSpace" presStyleCnt="0"/>
      <dgm:spPr/>
    </dgm:pt>
    <dgm:pt modelId="{B9691357-3E73-47B7-886C-CAC05251AD69}" type="pres">
      <dgm:prSet presAssocID="{53766623-B435-4704-8252-A50F73418103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B05C3-569E-41B9-B4A7-BF04B4C5596E}" type="pres">
      <dgm:prSet presAssocID="{93AA4960-33DD-4B43-AC0D-E5E6C593CC28}" presName="parSpace" presStyleCnt="0"/>
      <dgm:spPr/>
    </dgm:pt>
    <dgm:pt modelId="{0143F8A8-069D-4553-9EA1-847B5C3B8E3B}" type="pres">
      <dgm:prSet presAssocID="{9FB8C890-4F6E-4A57-8A86-D18C38CDDD8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C5C63-CF4D-4C68-AE38-D4405ED0CB04}" type="presOf" srcId="{B4CCB4FB-35A1-4AC9-8F38-3BBCC87B1808}" destId="{581F4F42-2B20-40DC-91E8-407B78E3A86B}" srcOrd="0" destOrd="0" presId="urn:microsoft.com/office/officeart/2005/8/layout/hChevron3"/>
    <dgm:cxn modelId="{C223EE56-B0B4-4B1F-BFED-D9B3CA9785F2}" type="presOf" srcId="{53766623-B435-4704-8252-A50F73418103}" destId="{B9691357-3E73-47B7-886C-CAC05251AD69}" srcOrd="0" destOrd="0" presId="urn:microsoft.com/office/officeart/2005/8/layout/hChevron3"/>
    <dgm:cxn modelId="{A729C00E-F52A-401E-B22C-9690A3A01930}" srcId="{358DF67E-FBF4-4561-88AF-07ED4F544821}" destId="{9FB8C890-4F6E-4A57-8A86-D18C38CDDD83}" srcOrd="3" destOrd="0" parTransId="{1FB0372C-9B1B-48CB-BF28-A6DEAF829221}" sibTransId="{D4DD0D55-DE90-4885-8460-9C02C7702B01}"/>
    <dgm:cxn modelId="{05F9D37D-CFA8-4F19-BEC2-258DE1C2397C}" srcId="{358DF67E-FBF4-4561-88AF-07ED4F544821}" destId="{A5B5B3A8-FFC1-4E4D-B14A-22552360491F}" srcOrd="0" destOrd="0" parTransId="{30C85A3D-DF2F-4C5D-BAF9-928F5F71D7FE}" sibTransId="{2E97DE38-F6F0-4381-A369-DEEFE26F0112}"/>
    <dgm:cxn modelId="{8A832E5B-7DF3-48E5-BF45-D06EE5E2D2BE}" type="presOf" srcId="{A5B5B3A8-FFC1-4E4D-B14A-22552360491F}" destId="{E845E600-ACDB-4153-90E0-E91256E3F7C4}" srcOrd="0" destOrd="0" presId="urn:microsoft.com/office/officeart/2005/8/layout/hChevron3"/>
    <dgm:cxn modelId="{81B071E9-9E6F-42FB-9657-303C84E722FA}" type="presOf" srcId="{9FB8C890-4F6E-4A57-8A86-D18C38CDDD83}" destId="{0143F8A8-069D-4553-9EA1-847B5C3B8E3B}" srcOrd="0" destOrd="0" presId="urn:microsoft.com/office/officeart/2005/8/layout/hChevron3"/>
    <dgm:cxn modelId="{7CE1AEAB-EF30-4D6D-ACCD-E6903A4C0C50}" type="presOf" srcId="{358DF67E-FBF4-4561-88AF-07ED4F544821}" destId="{6DDAB7F3-153E-49A2-B46B-2279ACF8107C}" srcOrd="0" destOrd="0" presId="urn:microsoft.com/office/officeart/2005/8/layout/hChevron3"/>
    <dgm:cxn modelId="{B562970E-F06C-45E7-B837-9C58E08E05BA}" srcId="{358DF67E-FBF4-4561-88AF-07ED4F544821}" destId="{53766623-B435-4704-8252-A50F73418103}" srcOrd="2" destOrd="0" parTransId="{1C86B90D-2139-4323-8BFB-210D4AB54E7F}" sibTransId="{93AA4960-33DD-4B43-AC0D-E5E6C593CC28}"/>
    <dgm:cxn modelId="{DFC283E5-D671-446F-A049-D7EE0D0C43E0}" srcId="{358DF67E-FBF4-4561-88AF-07ED4F544821}" destId="{B4CCB4FB-35A1-4AC9-8F38-3BBCC87B1808}" srcOrd="1" destOrd="0" parTransId="{80104DE8-A60D-42E9-B11A-5E9EA9D87128}" sibTransId="{DA7E04FA-D6D5-45DA-A51F-758A81534CCC}"/>
    <dgm:cxn modelId="{17E34DC4-798A-49FB-9C35-AFF6A1001F21}" type="presParOf" srcId="{6DDAB7F3-153E-49A2-B46B-2279ACF8107C}" destId="{E845E600-ACDB-4153-90E0-E91256E3F7C4}" srcOrd="0" destOrd="0" presId="urn:microsoft.com/office/officeart/2005/8/layout/hChevron3"/>
    <dgm:cxn modelId="{57029A82-98F5-4F8B-9BDD-A771C008B479}" type="presParOf" srcId="{6DDAB7F3-153E-49A2-B46B-2279ACF8107C}" destId="{75065DED-F528-41CA-8461-A018B113F339}" srcOrd="1" destOrd="0" presId="urn:microsoft.com/office/officeart/2005/8/layout/hChevron3"/>
    <dgm:cxn modelId="{2417D1B5-7223-4787-99FB-7FB91B625234}" type="presParOf" srcId="{6DDAB7F3-153E-49A2-B46B-2279ACF8107C}" destId="{581F4F42-2B20-40DC-91E8-407B78E3A86B}" srcOrd="2" destOrd="0" presId="urn:microsoft.com/office/officeart/2005/8/layout/hChevron3"/>
    <dgm:cxn modelId="{A6AB0D79-855B-454B-962E-677FC1DDA9FC}" type="presParOf" srcId="{6DDAB7F3-153E-49A2-B46B-2279ACF8107C}" destId="{62D26340-607D-45FB-BF5F-9DF4FD40B13C}" srcOrd="3" destOrd="0" presId="urn:microsoft.com/office/officeart/2005/8/layout/hChevron3"/>
    <dgm:cxn modelId="{D09F0C81-ADE8-4C81-957A-783DD2142C5F}" type="presParOf" srcId="{6DDAB7F3-153E-49A2-B46B-2279ACF8107C}" destId="{B9691357-3E73-47B7-886C-CAC05251AD69}" srcOrd="4" destOrd="0" presId="urn:microsoft.com/office/officeart/2005/8/layout/hChevron3"/>
    <dgm:cxn modelId="{6268BC4A-7A5A-4BC1-859F-B6B847B8554E}" type="presParOf" srcId="{6DDAB7F3-153E-49A2-B46B-2279ACF8107C}" destId="{496B05C3-569E-41B9-B4A7-BF04B4C5596E}" srcOrd="5" destOrd="0" presId="urn:microsoft.com/office/officeart/2005/8/layout/hChevron3"/>
    <dgm:cxn modelId="{68B4ACA3-5FAC-4F4E-9E79-FC416FE048B2}" type="presParOf" srcId="{6DDAB7F3-153E-49A2-B46B-2279ACF8107C}" destId="{0143F8A8-069D-4553-9EA1-847B5C3B8E3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5E600-ACDB-4153-90E0-E91256E3F7C4}">
      <dsp:nvSpPr>
        <dsp:cNvPr id="0" name=""/>
        <dsp:cNvSpPr/>
      </dsp:nvSpPr>
      <dsp:spPr>
        <a:xfrm>
          <a:off x="2607" y="0"/>
          <a:ext cx="2616413" cy="49824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Commit</a:t>
          </a:r>
          <a:endParaRPr lang="en-US" sz="2400" kern="1200" dirty="0"/>
        </a:p>
      </dsp:txBody>
      <dsp:txXfrm>
        <a:off x="2607" y="0"/>
        <a:ext cx="2491853" cy="498240"/>
      </dsp:txXfrm>
    </dsp:sp>
    <dsp:sp modelId="{581F4F42-2B20-40DC-91E8-407B78E3A86B}">
      <dsp:nvSpPr>
        <dsp:cNvPr id="0" name=""/>
        <dsp:cNvSpPr/>
      </dsp:nvSpPr>
      <dsp:spPr>
        <a:xfrm>
          <a:off x="2095738" y="0"/>
          <a:ext cx="2616413" cy="498240"/>
        </a:xfrm>
        <a:prstGeom prst="chevron">
          <a:avLst/>
        </a:prstGeom>
        <a:solidFill>
          <a:schemeClr val="accent4">
            <a:hueOff val="1444418"/>
            <a:satOff val="-13928"/>
            <a:lumOff val="-10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Build</a:t>
          </a:r>
          <a:endParaRPr lang="en-US" sz="2400" kern="1200" dirty="0"/>
        </a:p>
      </dsp:txBody>
      <dsp:txXfrm>
        <a:off x="2344858" y="0"/>
        <a:ext cx="2118173" cy="498240"/>
      </dsp:txXfrm>
    </dsp:sp>
    <dsp:sp modelId="{B9691357-3E73-47B7-886C-CAC05251AD69}">
      <dsp:nvSpPr>
        <dsp:cNvPr id="0" name=""/>
        <dsp:cNvSpPr/>
      </dsp:nvSpPr>
      <dsp:spPr>
        <a:xfrm>
          <a:off x="4188870" y="0"/>
          <a:ext cx="2616413" cy="498240"/>
        </a:xfrm>
        <a:prstGeom prst="chevron">
          <a:avLst/>
        </a:prstGeom>
        <a:solidFill>
          <a:schemeClr val="accent4">
            <a:hueOff val="2888837"/>
            <a:satOff val="-27855"/>
            <a:lumOff val="-2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</a:t>
          </a:r>
        </a:p>
      </dsp:txBody>
      <dsp:txXfrm>
        <a:off x="4437990" y="0"/>
        <a:ext cx="2118173" cy="498240"/>
      </dsp:txXfrm>
    </dsp:sp>
    <dsp:sp modelId="{0143F8A8-069D-4553-9EA1-847B5C3B8E3B}">
      <dsp:nvSpPr>
        <dsp:cNvPr id="0" name=""/>
        <dsp:cNvSpPr/>
      </dsp:nvSpPr>
      <dsp:spPr>
        <a:xfrm>
          <a:off x="6282001" y="0"/>
          <a:ext cx="2616413" cy="498240"/>
        </a:xfrm>
        <a:prstGeom prst="chevron">
          <a:avLst/>
        </a:prstGeom>
        <a:solidFill>
          <a:schemeClr val="accent4">
            <a:hueOff val="4333255"/>
            <a:satOff val="-41783"/>
            <a:lumOff val="-3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Deploy</a:t>
          </a:r>
        </a:p>
      </dsp:txBody>
      <dsp:txXfrm>
        <a:off x="6531121" y="0"/>
        <a:ext cx="2118173" cy="498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21FB-965A-4F4B-8657-CBE751F5F066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AF2C1-FE3B-4058-AF79-1CC3556BEF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78197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842CC-1FD7-4F38-A7F7-8CBB2CE2AD3A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7CB4B-77CC-4954-A2F8-84D9AED8A9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5326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7CB4B-77CC-4954-A2F8-84D9AED8A92D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A24679-5658-40CB-BC8F-707AAA42C9AA}" type="datetime4">
              <a:rPr lang="en-US" altLang="zh-CN" smtClean="0"/>
              <a:t>December 9, 2018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595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E7CB4B-77CC-4954-A2F8-84D9AED8A92D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CCA5D31-3A43-44F9-BD67-F6F4976D2D7E}" type="datetime4">
              <a:rPr lang="en-US" altLang="zh-CN" smtClean="0"/>
              <a:t>December 9, 2018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35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E7CB4B-77CC-4954-A2F8-84D9AED8A92D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6FA627D-DD08-4DC8-9250-65A50ACB7632}" type="datetime4">
              <a:rPr lang="en-US" altLang="zh-CN" smtClean="0"/>
              <a:t>December 9, 2018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93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3"/>
            <a:ext cx="7620000" cy="1989667"/>
          </a:xfrm>
        </p:spPr>
        <p:txBody>
          <a:bodyPr lIns="182880"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dirty="0" smtClean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0483-465C-492F-99DD-9FDE543BC0D8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Segoe UI" panose="020B0502040204020203" pitchFamily="34" charset="0"/>
              </a:rPr>
              <a:t>© 2013-2018 Huaxing YUAN, Distributed under CC-BY-3.0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4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71A5-4F15-4EAC-87D1-8A493753519C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1" name="Right Triangle 10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1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60"/>
            <a:ext cx="2286000" cy="304271"/>
          </a:xfrm>
        </p:spPr>
        <p:txBody>
          <a:bodyPr/>
          <a:lstStyle/>
          <a:p>
            <a:fld id="{4F25D82C-CC39-4383-ADB6-CB8A2770B340}" type="datetime4">
              <a:rPr lang="en-US" altLang="zh-CN" smtClean="0"/>
              <a:t>December 9, 2018</a:t>
            </a:fld>
            <a:endParaRPr lang="zh-CN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60"/>
            <a:ext cx="3429000" cy="304271"/>
          </a:xfrm>
        </p:spPr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60"/>
            <a:ext cx="2286000" cy="304271"/>
          </a:xfrm>
        </p:spPr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1" y="304271"/>
            <a:ext cx="2190750" cy="484319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1" y="304271"/>
            <a:ext cx="6445250" cy="484319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5CEE-6483-4A78-A6B0-C00609643346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2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60"/>
            <a:ext cx="2286000" cy="304271"/>
          </a:xfrm>
        </p:spPr>
        <p:txBody>
          <a:bodyPr/>
          <a:lstStyle/>
          <a:p>
            <a:fld id="{854827B1-33AF-48AB-B411-7A216826FB93}" type="datetime4">
              <a:rPr lang="en-US" altLang="zh-CN" smtClean="0"/>
              <a:t>December 9, 2018</a:t>
            </a:fld>
            <a:endParaRPr lang="zh-CN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60"/>
            <a:ext cx="3429000" cy="304271"/>
          </a:xfrm>
        </p:spPr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60"/>
            <a:ext cx="2286000" cy="304271"/>
          </a:xfrm>
        </p:spPr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60"/>
            <a:ext cx="2286000" cy="304271"/>
          </a:xfrm>
        </p:spPr>
        <p:txBody>
          <a:bodyPr/>
          <a:lstStyle/>
          <a:p>
            <a:fld id="{85DE73CE-BCFB-427F-AD00-A60260522FEC}" type="datetime4">
              <a:rPr lang="en-US" altLang="zh-CN" smtClean="0"/>
              <a:t>December 9, 2018</a:t>
            </a:fld>
            <a:endParaRPr lang="zh-CN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60"/>
            <a:ext cx="3429000" cy="304271"/>
          </a:xfrm>
        </p:spPr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60"/>
            <a:ext cx="2286000" cy="304271"/>
          </a:xfrm>
        </p:spPr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1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1463" indent="-271463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75000"/>
              <a:buFont typeface="Segoe MDL2 Assets" panose="050A0102010101010101" pitchFamily="18" charset="0"/>
              <a:buChar char=""/>
              <a:tabLst/>
              <a:defRPr sz="1800" baseline="0"/>
            </a:lvl1pPr>
            <a:lvl2pPr marL="625475" indent="-263525">
              <a:lnSpc>
                <a:spcPct val="110000"/>
              </a:lnSpc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75000"/>
              <a:buFont typeface="Segoe MDL2 Assets" panose="050A0102010101010101" pitchFamily="18" charset="0"/>
              <a:buChar char=""/>
              <a:defRPr sz="1500"/>
            </a:lvl2pPr>
            <a:lvl3pPr marL="896938" indent="-211138">
              <a:lnSpc>
                <a:spcPct val="110000"/>
              </a:lnSpc>
              <a:spcAft>
                <a:spcPts val="0"/>
              </a:spcAft>
              <a:buClr>
                <a:srgbClr val="0070C0"/>
              </a:buClr>
              <a:buSzPct val="80000"/>
              <a:buFont typeface="Segoe MDL2 Assets" panose="050A0102010101010101" pitchFamily="18" charset="0"/>
              <a:buChar char=""/>
              <a:defRPr sz="1400"/>
            </a:lvl3pPr>
            <a:lvl4pPr marL="1200150" indent="-171450">
              <a:lnSpc>
                <a:spcPct val="100000"/>
              </a:lnSpc>
              <a:spcAft>
                <a:spcPts val="0"/>
              </a:spcAft>
              <a:buClr>
                <a:srgbClr val="00B0F0"/>
              </a:buClr>
              <a:buSzPct val="80000"/>
              <a:buFont typeface="Segoe MDL2 Assets" panose="050A0102010101010101" pitchFamily="18" charset="0"/>
              <a:buChar char=""/>
              <a:defRPr sz="1200"/>
            </a:lvl4pPr>
            <a:lvl5pPr>
              <a:lnSpc>
                <a:spcPct val="100000"/>
              </a:lnSpc>
              <a:spcAft>
                <a:spcPts val="0"/>
              </a:spcAft>
              <a:defRPr sz="1200"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2" name="Right Triangle 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72 -1.11111E-6 L 0.02672 0.00028 L 3.75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9" y="809485"/>
            <a:ext cx="8763000" cy="3021536"/>
          </a:xfrm>
        </p:spPr>
        <p:txBody>
          <a:bodyPr anchor="b"/>
          <a:lstStyle>
            <a:lvl1pPr algn="ctr">
              <a:defRPr sz="28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9" y="4209393"/>
            <a:ext cx="8763000" cy="86531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E07A-CA73-4041-B46F-7742EE9E0ABC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5"/>
            <a:ext cx="4318000" cy="3626115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5"/>
            <a:ext cx="4318000" cy="3626115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D3AE-6905-4938-96FD-D7940AF8B129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034388"/>
            <a:ext cx="4552950" cy="5412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850" y="1714500"/>
            <a:ext cx="4552950" cy="3443553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1" y="1034388"/>
            <a:ext cx="4686299" cy="5412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1" y="1714500"/>
            <a:ext cx="4686299" cy="3443553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E446-A782-4390-8C00-567ED58DD789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4" name="Right Triangle 13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4449-AE46-4C01-B2F3-3FC8C27FAD27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0" name="Right Triangle 9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8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B161-269D-47CC-9AB8-280832575626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9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spcAft>
                <a:spcPts val="0"/>
              </a:spcAft>
              <a:defRPr sz="15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585C-B69F-48AF-BBEF-79E82BC449BF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4685" y="489859"/>
            <a:ext cx="3832004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7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1.11111E-6 L 0.02969 0.00028 L 2.22222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76688" y="1164656"/>
            <a:ext cx="5898831" cy="37195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937" y="1707886"/>
            <a:ext cx="3276864" cy="3176323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4685" y="489859"/>
            <a:ext cx="3832004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1.11111E-6 L 0.02969 0.00028 L 2.22222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001336"/>
            <a:ext cx="8763000" cy="4146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60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1537D-6047-4AFB-A50B-C1A6110AC219}" type="datetime4">
              <a:rPr lang="en-US" altLang="zh-CN" smtClean="0"/>
              <a:t>December 9, 2018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60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cs typeface="Segoe UI" panose="020B0502040204020203" pitchFamily="34" charset="0"/>
              </a:rPr>
              <a:t>© 2013-2018 Huaxing YUAN, Distributed under CC-BY-3.0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60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44927" y="55377"/>
            <a:ext cx="21733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HUMMINGBIRD PROJECT</a:t>
            </a:r>
            <a:endParaRPr lang="zh-CN" altLang="en-US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5" y="55377"/>
            <a:ext cx="284992" cy="2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75" r:id="rId13"/>
    <p:sldLayoutId id="214748368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0 L -0.02239 0 " pathEditMode="relative" ptsTypes="AAA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0 L -0.02239 0 " pathEditMode="relative" ptsTypes="AAA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uiExpand="1" build="p">
        <p:tmplLst>
          <p:tmpl lvl="1">
            <p:tnLst>
              <p:par>
                <p:cTn presetID="0" presetClass="path" presetSubtype="0" accel="50000" decel="50000" fill="hold" nodeType="withEffect">
                  <p:stCondLst>
                    <p:cond delay="25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2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3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4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5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</p:tmplLst>
      </p:bldP>
    </p:bld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kern="1200">
          <a:gradFill>
            <a:gsLst>
              <a:gs pos="0">
                <a:srgbClr val="165381"/>
              </a:gs>
              <a:gs pos="100000">
                <a:srgbClr val="00B0F0"/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271463" marR="0" indent="-271463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600"/>
        </a:spcAft>
        <a:buClr>
          <a:schemeClr val="accent1">
            <a:lumMod val="50000"/>
          </a:schemeClr>
        </a:buClr>
        <a:buSzPct val="75000"/>
        <a:buFont typeface="Segoe MDL2 Assets" panose="050A0102010101010101" pitchFamily="18" charset="0"/>
        <a:buChar char="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marR="0" indent="-282575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600"/>
        </a:spcAft>
        <a:buClr>
          <a:schemeClr val="accent1">
            <a:lumMod val="75000"/>
          </a:schemeClr>
        </a:buClr>
        <a:buSzPct val="80000"/>
        <a:buFont typeface="Segoe MDL2 Assets" panose="050A0102010101010101" pitchFamily="18" charset="0"/>
        <a:buChar char="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96938" marR="0" indent="-211138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600"/>
        </a:spcAft>
        <a:buClr>
          <a:schemeClr val="accent1">
            <a:lumMod val="60000"/>
            <a:lumOff val="40000"/>
          </a:schemeClr>
        </a:buClr>
        <a:buSzPct val="80000"/>
        <a:buFont typeface="Segoe MDL2 Assets" panose="050A0102010101010101" pitchFamily="18" charset="0"/>
        <a:buChar char="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58888" marR="0" indent="-230188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600"/>
        </a:spcAft>
        <a:buClr>
          <a:srgbClr val="00B0F0"/>
        </a:buClr>
        <a:buSzPct val="80000"/>
        <a:buFont typeface="Segoe MDL2 Assets" panose="050A0102010101010101" pitchFamily="18" charset="0"/>
        <a:buChar char="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611313" marR="0" indent="-239713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huaxing-yuan/hummingbird.customtools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huaxing-yuan.github.io/hummingbird.ui.doc" TargetMode="External"/><Relationship Id="rId3" Type="http://schemas.openxmlformats.org/officeDocument/2006/relationships/hyperlink" Target="https://huaxing-yuan.github.io/hummingbird.doc" TargetMode="External"/><Relationship Id="rId7" Type="http://schemas.openxmlformats.org/officeDocument/2006/relationships/hyperlink" Target="https://www.nuget.org/packages/Hummingbird.UI" TargetMode="External"/><Relationship Id="rId2" Type="http://schemas.openxmlformats.org/officeDocument/2006/relationships/hyperlink" Target="http://www.hummingbird-alm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uaxing-yuan.github.io/hummingbird.doc/html/R_Project_Hummingbird_Doc.htm" TargetMode="External"/><Relationship Id="rId5" Type="http://schemas.openxmlformats.org/officeDocument/2006/relationships/hyperlink" Target="https://www.nuget.org/packages/Hummingbird.TestFramework" TargetMode="External"/><Relationship Id="rId10" Type="http://schemas.openxmlformats.org/officeDocument/2006/relationships/hyperlink" Target="https://github.com/huaxing-yuan/hummingbird.ldap.client" TargetMode="External"/><Relationship Id="rId4" Type="http://schemas.openxmlformats.org/officeDocument/2006/relationships/hyperlink" Target="https://hummingbirdalm.azurewebsites.net/airlines/" TargetMode="External"/><Relationship Id="rId9" Type="http://schemas.openxmlformats.org/officeDocument/2006/relationships/hyperlink" Target="https://github.com/huaxing-yuan/smsc-simulato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08000" y="5190564"/>
            <a:ext cx="9144000" cy="52443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</a:rPr>
              <a:t>© 2013-2018 Huaxing YUAN, </a:t>
            </a:r>
            <a:r>
              <a:rPr lang="en-US" altLang="zh-CN" sz="1050" dirty="0" smtClean="0">
                <a:solidFill>
                  <a:schemeClr val="bg1"/>
                </a:solidFill>
              </a:rPr>
              <a:t>This presentation can be distributed </a:t>
            </a:r>
            <a:r>
              <a:rPr lang="en-US" altLang="zh-CN" sz="1050" dirty="0">
                <a:solidFill>
                  <a:schemeClr val="bg1"/>
                </a:solidFill>
              </a:rPr>
              <a:t>under </a:t>
            </a:r>
            <a:r>
              <a:rPr lang="en-US" altLang="zh-CN" sz="1050" dirty="0" smtClean="0">
                <a:solidFill>
                  <a:schemeClr val="bg1"/>
                </a:solidFill>
              </a:rPr>
              <a:t>CC BY 3.0 license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99" y="1516343"/>
            <a:ext cx="1399405" cy="13994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63291" y="1579405"/>
            <a:ext cx="4513606" cy="9233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+mj-lt"/>
              </a:rPr>
              <a:t>Hummingbird</a:t>
            </a:r>
            <a:endParaRPr lang="zh-CN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7088" y="2502735"/>
            <a:ext cx="3256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OBJECT-MODEL BASED TEST SOLUTION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277368" y="5274904"/>
            <a:ext cx="749263" cy="355754"/>
            <a:chOff x="5921348" y="2906223"/>
            <a:chExt cx="2487546" cy="1181101"/>
          </a:xfrm>
        </p:grpSpPr>
        <p:pic>
          <p:nvPicPr>
            <p:cNvPr id="1027" name="Picture 3" descr="https://creativecommons.org/images/deed/attribution_icon_white_x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7794" y="2906223"/>
              <a:ext cx="1181100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c 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1348" y="2906223"/>
              <a:ext cx="1181100" cy="118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273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type="body" sz="half" idx="2"/>
          </p:nvPr>
        </p:nvSpPr>
        <p:spPr>
          <a:xfrm>
            <a:off x="6502136" y="1508057"/>
            <a:ext cx="3276864" cy="3176323"/>
          </a:xfrm>
        </p:spPr>
        <p:txBody>
          <a:bodyPr>
            <a:noAutofit/>
          </a:bodyPr>
          <a:lstStyle/>
          <a:p>
            <a:r>
              <a:rPr lang="en-US" dirty="0" smtClean="0"/>
              <a:t>Performance test is perfectly integrated within an automation project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It can be run from command-line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Or in a CI/CD pipeline</a:t>
            </a:r>
          </a:p>
          <a:p>
            <a:r>
              <a:rPr lang="en-US" dirty="0" smtClean="0"/>
              <a:t>Test configuration in real-time</a:t>
            </a:r>
          </a:p>
          <a:p>
            <a:r>
              <a:rPr lang="en-US" dirty="0" smtClean="0"/>
              <a:t>Several built-in test models are provided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Load test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Stress test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Spike test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Or, your own performance test model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performance test</a:t>
            </a:r>
            <a:endParaRPr lang="en-US" dirty="0"/>
          </a:p>
        </p:txBody>
      </p:sp>
      <p:pic>
        <p:nvPicPr>
          <p:cNvPr id="11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47"/>
          <a:stretch>
            <a:fillRect/>
          </a:stretch>
        </p:blipFill>
        <p:spPr>
          <a:xfrm>
            <a:off x="335185" y="1295001"/>
            <a:ext cx="5899150" cy="3535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7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Extension Designer, you can import service descriptions from WSDL and OpenAPI (Swagger).</a:t>
            </a:r>
          </a:p>
          <a:p>
            <a:r>
              <a:rPr lang="en-US" dirty="0" smtClean="0"/>
              <a:t>Service descriptions can then be compiled, packaged and loaded in Hummingbird quickly. Also these services description are versioned and shared.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Designer</a:t>
            </a:r>
            <a:endParaRPr lang="en-US" dirty="0"/>
          </a:p>
        </p:txBody>
      </p:sp>
      <p:pic>
        <p:nvPicPr>
          <p:cNvPr id="14" name="Content Placeholder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" b="373"/>
          <a:stretch>
            <a:fillRect/>
          </a:stretch>
        </p:blipFill>
        <p:spPr>
          <a:xfrm>
            <a:off x="3976688" y="1165225"/>
            <a:ext cx="5899150" cy="381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68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9438" y="1001335"/>
            <a:ext cx="8402062" cy="4356877"/>
          </a:xfrm>
        </p:spPr>
        <p:txBody>
          <a:bodyPr/>
          <a:lstStyle/>
          <a:p>
            <a:r>
              <a:rPr lang="en-US" dirty="0" smtClean="0"/>
              <a:t>Extensions can also be developed on top of Hummingbird Test Framework</a:t>
            </a:r>
          </a:p>
          <a:p>
            <a:pPr lvl="1"/>
            <a:r>
              <a:rPr lang="en-US" dirty="0" smtClean="0"/>
              <a:t>Import your own API’s with your own style</a:t>
            </a:r>
          </a:p>
          <a:p>
            <a:pPr lvl="1"/>
            <a:r>
              <a:rPr lang="en-US" dirty="0" smtClean="0"/>
              <a:t>Implement protocols used in your system and integrate them with Hummingbird</a:t>
            </a:r>
          </a:p>
          <a:p>
            <a:pPr lvl="1"/>
            <a:r>
              <a:rPr lang="en-US" dirty="0" smtClean="0"/>
              <a:t>Improve the user experience by developing the proper data viewer</a:t>
            </a:r>
          </a:p>
          <a:p>
            <a:pPr lvl="1"/>
            <a:endParaRPr lang="en-US" dirty="0"/>
          </a:p>
          <a:p>
            <a:r>
              <a:rPr lang="en-US" dirty="0" smtClean="0"/>
              <a:t>On our GitHub repository, you can find these examples</a:t>
            </a:r>
          </a:p>
          <a:p>
            <a:pPr lvl="3"/>
            <a:endParaRPr lang="en-US" dirty="0" smtClean="0"/>
          </a:p>
          <a:p>
            <a:pPr lvl="3"/>
            <a:r>
              <a:rPr lang="en-US" dirty="0" smtClean="0"/>
              <a:t>SMS-C Simulator</a:t>
            </a:r>
          </a:p>
          <a:p>
            <a:pPr lvl="4"/>
            <a:r>
              <a:rPr lang="en-US" dirty="0" smtClean="0"/>
              <a:t>Service simulation of protocol EMI/UCP used by telecom operators</a:t>
            </a:r>
          </a:p>
          <a:p>
            <a:pPr lvl="4"/>
            <a:r>
              <a:rPr lang="en-US" dirty="0" smtClean="0"/>
              <a:t>This protocol is used to connect information system with SMS-Center over TCP</a:t>
            </a:r>
          </a:p>
          <a:p>
            <a:pPr lvl="4"/>
            <a:r>
              <a:rPr lang="en-US" dirty="0" smtClean="0"/>
              <a:t>This simulator is used in test environment to avoid sent Text Messages to the real terminal</a:t>
            </a:r>
          </a:p>
          <a:p>
            <a:pPr lvl="3"/>
            <a:endParaRPr lang="en-US" dirty="0"/>
          </a:p>
          <a:p>
            <a:pPr lvl="3"/>
            <a:r>
              <a:rPr lang="en-US" dirty="0" smtClean="0"/>
              <a:t>LDAP Client</a:t>
            </a:r>
          </a:p>
          <a:p>
            <a:pPr lvl="4"/>
            <a:r>
              <a:rPr lang="en-US" dirty="0" smtClean="0"/>
              <a:t>Service implementation to query Active Directory</a:t>
            </a:r>
          </a:p>
          <a:p>
            <a:pPr lvl="4"/>
            <a:r>
              <a:rPr lang="en-US" dirty="0" smtClean="0"/>
              <a:t>This client can be used to integrate tests with enterprise directory based information system.</a:t>
            </a:r>
          </a:p>
          <a:p>
            <a:pPr lvl="3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Extensibility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32488" y="3295685"/>
            <a:ext cx="717847" cy="717847"/>
            <a:chOff x="3153398" y="3495230"/>
            <a:chExt cx="717847" cy="717847"/>
          </a:xfrm>
        </p:grpSpPr>
        <p:sp>
          <p:nvSpPr>
            <p:cNvPr id="8" name="Rounded Rectangle 7"/>
            <p:cNvSpPr/>
            <p:nvPr/>
          </p:nvSpPr>
          <p:spPr>
            <a:xfrm>
              <a:off x="3153398" y="3495230"/>
              <a:ext cx="717847" cy="71784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21" y="3625553"/>
              <a:ext cx="457200" cy="4572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232488" y="4425383"/>
            <a:ext cx="717847" cy="717847"/>
            <a:chOff x="6292790" y="3470762"/>
            <a:chExt cx="717847" cy="717847"/>
          </a:xfrm>
        </p:grpSpPr>
        <p:sp>
          <p:nvSpPr>
            <p:cNvPr id="12" name="Rounded Rectangle 11"/>
            <p:cNvSpPr/>
            <p:nvPr/>
          </p:nvSpPr>
          <p:spPr>
            <a:xfrm>
              <a:off x="6292790" y="3470762"/>
              <a:ext cx="717847" cy="71784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170" y="3564142"/>
              <a:ext cx="531086" cy="531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27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541896" y="1400148"/>
            <a:ext cx="3276864" cy="3800502"/>
          </a:xfrm>
        </p:spPr>
        <p:txBody>
          <a:bodyPr>
            <a:normAutofit/>
          </a:bodyPr>
          <a:lstStyle/>
          <a:p>
            <a:r>
              <a:rPr lang="en-US" dirty="0" smtClean="0"/>
              <a:t>Integrated tools are here to help developers and testers to run daily tasks within the software: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Regular Expression Tool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XML Compare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XPath Validator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Base 64 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Hash and Cryptography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Integrated tool are also extensible </a:t>
            </a:r>
            <a:r>
              <a:rPr lang="en-US" dirty="0" smtClean="0"/>
              <a:t>!</a:t>
            </a:r>
          </a:p>
          <a:p>
            <a:r>
              <a:rPr lang="en-US" dirty="0" smtClean="0"/>
              <a:t>Visit our </a:t>
            </a:r>
            <a:r>
              <a:rPr lang="en-US" dirty="0" smtClean="0">
                <a:hlinkClick r:id="rId2"/>
              </a:rPr>
              <a:t>community custom tools repository </a:t>
            </a:r>
            <a:r>
              <a:rPr lang="en-US" dirty="0" smtClean="0"/>
              <a:t>for more information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tools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 t="19227" r="10447" b="11041"/>
          <a:stretch/>
        </p:blipFill>
        <p:spPr>
          <a:xfrm>
            <a:off x="3976689" y="1400148"/>
            <a:ext cx="5852098" cy="2962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1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55741832"/>
              </p:ext>
            </p:extLst>
          </p:nvPr>
        </p:nvGraphicFramePr>
        <p:xfrm>
          <a:off x="560476" y="1279286"/>
          <a:ext cx="8901023" cy="49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60477" y="1914258"/>
            <a:ext cx="4318000" cy="330795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Run automated tests within your continues integration pipeline and view test </a:t>
            </a:r>
            <a:r>
              <a:rPr lang="en-US" sz="1600" dirty="0" smtClean="0"/>
              <a:t>results on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With </a:t>
            </a:r>
            <a:r>
              <a:rPr lang="en-US" sz="1600" u="sng" dirty="0" smtClean="0"/>
              <a:t>Hummingbird </a:t>
            </a:r>
            <a:r>
              <a:rPr lang="en-US" sz="1600" u="sng" dirty="0" smtClean="0"/>
              <a:t>CLI</a:t>
            </a:r>
            <a:r>
              <a:rPr lang="en-US" sz="1600" dirty="0" smtClean="0"/>
              <a:t>, </a:t>
            </a:r>
            <a:r>
              <a:rPr lang="en-US" sz="1600" dirty="0" smtClean="0"/>
              <a:t>it is also possible to integrate with other CI/CD platforms.</a:t>
            </a:r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December 9, 2018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integration / Continues deployment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5" b="28400"/>
          <a:stretch/>
        </p:blipFill>
        <p:spPr>
          <a:xfrm>
            <a:off x="2984500" y="2802470"/>
            <a:ext cx="1226868" cy="5089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83626" y="2842899"/>
            <a:ext cx="1492617" cy="407063"/>
            <a:chOff x="1097602" y="3698029"/>
            <a:chExt cx="1492617" cy="40706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602" y="3698029"/>
              <a:ext cx="407063" cy="40706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04665" y="3770755"/>
              <a:ext cx="1085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Azure</a:t>
              </a:r>
              <a:r>
                <a:rPr lang="en-US" sz="1100" dirty="0" smtClean="0">
                  <a:solidFill>
                    <a:srgbClr val="0070C0"/>
                  </a:solidFill>
                </a:rPr>
                <a:t> </a:t>
              </a:r>
              <a:r>
                <a:rPr lang="en-US" sz="1100" b="1" dirty="0" smtClean="0">
                  <a:solidFill>
                    <a:srgbClr val="0070C0"/>
                  </a:solidFill>
                </a:rPr>
                <a:t>DevOps</a:t>
              </a:r>
              <a:endParaRPr lang="en-US" sz="1100" b="1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987" y="1914258"/>
            <a:ext cx="4385707" cy="2766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01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371976" y="1522148"/>
            <a:ext cx="5478922" cy="3626115"/>
          </a:xfrm>
        </p:spPr>
        <p:txBody>
          <a:bodyPr/>
          <a:lstStyle/>
          <a:p>
            <a:r>
              <a:rPr lang="en-US" dirty="0" smtClean="0"/>
              <a:t>We understand that the quality and efficiency of the code is important.</a:t>
            </a:r>
          </a:p>
          <a:p>
            <a:r>
              <a:rPr lang="en-US" dirty="0" smtClean="0"/>
              <a:t>So we are not creating another app with 100+ dependency assemblies.</a:t>
            </a:r>
          </a:p>
          <a:p>
            <a:pPr lvl="1"/>
            <a:r>
              <a:rPr lang="en-US" dirty="0" smtClean="0"/>
              <a:t>The application starts in less than </a:t>
            </a:r>
            <a:r>
              <a:rPr lang="en-US" sz="2000" dirty="0" smtClean="0"/>
              <a:t>3 seconds*</a:t>
            </a:r>
            <a:r>
              <a:rPr lang="en-US" dirty="0" smtClean="0"/>
              <a:t> on a 4-year-old computer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whole package </a:t>
            </a:r>
            <a:r>
              <a:rPr lang="en-US" dirty="0" smtClean="0"/>
              <a:t>has </a:t>
            </a:r>
            <a:r>
              <a:rPr lang="en-US" dirty="0"/>
              <a:t>just </a:t>
            </a:r>
            <a:r>
              <a:rPr lang="en-US" sz="2100" dirty="0" smtClean="0"/>
              <a:t>7.6MB** </a:t>
            </a:r>
            <a:r>
              <a:rPr lang="en-US" dirty="0"/>
              <a:t>that can even be </a:t>
            </a:r>
            <a:r>
              <a:rPr lang="en-US" dirty="0" smtClean="0"/>
              <a:t>copied </a:t>
            </a:r>
            <a:r>
              <a:rPr lang="en-US" dirty="0"/>
              <a:t>on 6 floppy disks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D3AE-6905-4938-96FD-D7940AF8B129}" type="datetime4">
              <a:rPr lang="en-US" altLang="zh-CN" smtClean="0"/>
              <a:t>December 10,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By-the-way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42214" y="0"/>
            <a:ext cx="27029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 </a:t>
            </a:r>
            <a:r>
              <a:rPr lang="en-US" sz="1100" dirty="0" smtClean="0"/>
              <a:t>Using a 4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gen of Intel </a:t>
            </a:r>
            <a:r>
              <a:rPr lang="en-US" sz="1100" dirty="0"/>
              <a:t>Core </a:t>
            </a:r>
            <a:r>
              <a:rPr lang="en-US" sz="1100" dirty="0" smtClean="0"/>
              <a:t>i5 CPU </a:t>
            </a:r>
            <a:endParaRPr lang="en-US" sz="1100" dirty="0"/>
          </a:p>
          <a:p>
            <a:r>
              <a:rPr lang="en-US" sz="1100" dirty="0" smtClean="0"/>
              <a:t>** The whole package of 2018.12 release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19075" y="823914"/>
            <a:ext cx="4324350" cy="4324350"/>
            <a:chOff x="486884" y="1520825"/>
            <a:chExt cx="3627438" cy="3627438"/>
          </a:xfrm>
        </p:grpSpPr>
        <p:pic>
          <p:nvPicPr>
            <p:cNvPr id="15" name="Content Placeholder 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84" y="1520825"/>
              <a:ext cx="3627438" cy="362743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757286" y="2666005"/>
              <a:ext cx="1705332" cy="1103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Hummingbird</a:t>
              </a:r>
            </a:p>
            <a:p>
              <a:pPr algn="ctr"/>
              <a:r>
                <a:rPr lang="en-US" sz="105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Disk 1 of 6</a:t>
              </a:r>
            </a:p>
            <a:p>
              <a:pPr algn="ctr"/>
              <a:endParaRPr lang="en-US" sz="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  <a:p>
              <a:endParaRPr lang="en-US" sz="9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Setup instructions:</a:t>
              </a:r>
            </a:p>
            <a:p>
              <a:pPr marL="228600" indent="-228600">
                <a:buAutoNum type="arabicPeriod"/>
              </a:pPr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Insert this disk in drive A</a:t>
              </a:r>
            </a:p>
            <a:p>
              <a:pPr marL="228600" indent="-228600">
                <a:buAutoNum type="arabicPeriod"/>
              </a:pPr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Type</a:t>
              </a:r>
              <a:r>
                <a:rPr lang="en-US" sz="800" b="1" dirty="0" smtClean="0">
                  <a:latin typeface="Arial Black" panose="020B0A04020102020204" pitchFamily="34" charset="0"/>
                  <a:cs typeface="Arial" panose="020B0604020202020204" pitchFamily="34" charset="0"/>
                </a:rPr>
                <a:t> a: </a:t>
              </a:r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and press ENTER</a:t>
              </a:r>
            </a:p>
            <a:p>
              <a:pPr marL="228600" indent="-228600">
                <a:buAutoNum type="arabicPeriod"/>
              </a:pPr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Type </a:t>
              </a:r>
              <a:r>
                <a:rPr lang="en-US" sz="800" dirty="0" smtClean="0">
                  <a:latin typeface="Arial Black" panose="020B0A04020102020204" pitchFamily="34" charset="0"/>
                  <a:cs typeface="Arial" panose="020B0604020202020204" pitchFamily="34" charset="0"/>
                </a:rPr>
                <a:t>setup</a:t>
              </a:r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and press ENTER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6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home page</a:t>
            </a:r>
          </a:p>
          <a:p>
            <a:pPr lvl="1"/>
            <a:r>
              <a:rPr lang="en-US" dirty="0" smtClean="0">
                <a:hlinkClick r:id="rId2"/>
              </a:rPr>
              <a:t>http://www.hummingbird-alm.com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Online Help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huaxing-yuan.github.io/hummingbird.doc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Demo Soap services</a:t>
            </a:r>
          </a:p>
          <a:p>
            <a:pPr lvl="1"/>
            <a:r>
              <a:rPr lang="en-US" dirty="0">
                <a:hlinkClick r:id="rId4"/>
              </a:rPr>
              <a:t>https://hummingbirdalm.azurewebsites.net/airlines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For Developers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 Framework SDK</a:t>
            </a:r>
          </a:p>
          <a:p>
            <a:pPr lvl="1"/>
            <a:r>
              <a:rPr lang="en-US" dirty="0" smtClean="0">
                <a:hlinkClick r:id="rId5"/>
              </a:rPr>
              <a:t>NuGet package</a:t>
            </a:r>
            <a:endParaRPr lang="en-US" dirty="0" smtClean="0">
              <a:hlinkClick r:id="rId6"/>
            </a:endParaRPr>
          </a:p>
          <a:p>
            <a:pPr lvl="1"/>
            <a:r>
              <a:rPr lang="en-US" dirty="0" smtClean="0">
                <a:hlinkClick r:id="rId6"/>
              </a:rPr>
              <a:t>Online Documentation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Modern UI Framework</a:t>
            </a:r>
          </a:p>
          <a:p>
            <a:pPr lvl="1"/>
            <a:r>
              <a:rPr lang="en-US" dirty="0" smtClean="0">
                <a:hlinkClick r:id="rId7"/>
              </a:rPr>
              <a:t>NuGet package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Online Documentation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>
                <a:hlinkClick r:id="rId9"/>
              </a:rPr>
              <a:t>SMS-C Simulation source code</a:t>
            </a:r>
            <a:endParaRPr lang="en-US" dirty="0" smtClean="0"/>
          </a:p>
          <a:p>
            <a:pPr lvl="1"/>
            <a:r>
              <a:rPr lang="en-US" dirty="0" smtClean="0">
                <a:hlinkClick r:id="rId10"/>
              </a:rPr>
              <a:t>LDAP Client source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30A-4256-4658-BB8F-A9C5BD3C24FC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2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"</a:t>
            </a:r>
            <a:r>
              <a:rPr lang="en-US" sz="4000" dirty="0"/>
              <a:t>He that would perfect his work must first sharpen his </a:t>
            </a:r>
            <a:r>
              <a:rPr lang="en-US" sz="4000" dirty="0" smtClean="0"/>
              <a:t>tools“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- </a:t>
            </a:r>
            <a:r>
              <a:rPr lang="en-US" sz="3200" dirty="0"/>
              <a:t>Confucius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3527-7FDC-4F7E-9B6F-59EB38B0074A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19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001336"/>
            <a:ext cx="8763000" cy="476457"/>
          </a:xfrm>
        </p:spPr>
        <p:txBody>
          <a:bodyPr/>
          <a:lstStyle/>
          <a:p>
            <a:r>
              <a:rPr lang="en-US" dirty="0" smtClean="0"/>
              <a:t>Hummingbird is a complete, extensible and easy to use solution for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2FDA-0B0B-4F9A-BF4B-DDC84DFF63E3}" type="datetime4">
              <a:rPr lang="en-US" altLang="zh-CN" smtClean="0"/>
              <a:t>December 9, 2018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ntroduction</a:t>
            </a:r>
            <a:endParaRPr lang="zh-CN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96524" y="1506869"/>
            <a:ext cx="1065895" cy="1035251"/>
            <a:chOff x="1748208" y="3231541"/>
            <a:chExt cx="1783088" cy="173182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1748208" y="3231541"/>
              <a:ext cx="1783088" cy="1731824"/>
            </a:xfrm>
            <a:prstGeom prst="roundRect">
              <a:avLst>
                <a:gd name="adj" fmla="val 99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API Testing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538" y="3480018"/>
              <a:ext cx="1004427" cy="1004429"/>
            </a:xfrm>
            <a:prstGeom prst="rect">
              <a:avLst/>
            </a:prstGeom>
            <a:grpFill/>
          </p:spPr>
        </p:pic>
      </p:grpSp>
      <p:grpSp>
        <p:nvGrpSpPr>
          <p:cNvPr id="13" name="Group 12"/>
          <p:cNvGrpSpPr/>
          <p:nvPr/>
        </p:nvGrpSpPr>
        <p:grpSpPr>
          <a:xfrm>
            <a:off x="796523" y="2770322"/>
            <a:ext cx="1065895" cy="1035251"/>
            <a:chOff x="3911548" y="3239834"/>
            <a:chExt cx="1783088" cy="173182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2" name="Rounded Rectangle 51"/>
            <p:cNvSpPr/>
            <p:nvPr/>
          </p:nvSpPr>
          <p:spPr>
            <a:xfrm>
              <a:off x="3911548" y="3239834"/>
              <a:ext cx="1783088" cy="1731824"/>
            </a:xfrm>
            <a:prstGeom prst="roundRect">
              <a:avLst>
                <a:gd name="adj" fmla="val 999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Service Simulation</a:t>
              </a:r>
              <a:endParaRPr lang="en-US" sz="9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78" y="3480019"/>
              <a:ext cx="1004427" cy="1004429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796523" y="4033774"/>
            <a:ext cx="1065895" cy="1035251"/>
            <a:chOff x="6074888" y="3239834"/>
            <a:chExt cx="1783088" cy="1731824"/>
          </a:xfrm>
        </p:grpSpPr>
        <p:sp>
          <p:nvSpPr>
            <p:cNvPr id="53" name="Rounded Rectangle 52"/>
            <p:cNvSpPr/>
            <p:nvPr/>
          </p:nvSpPr>
          <p:spPr>
            <a:xfrm>
              <a:off x="6074888" y="3239834"/>
              <a:ext cx="1783088" cy="1731824"/>
            </a:xfrm>
            <a:prstGeom prst="roundRect">
              <a:avLst>
                <a:gd name="adj" fmla="val 999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Test Automation</a:t>
              </a:r>
              <a:endParaRPr lang="en-US" sz="9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218" y="3480019"/>
              <a:ext cx="1004427" cy="100442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323541" y="1501412"/>
            <a:ext cx="1065895" cy="1035251"/>
            <a:chOff x="5394486" y="1485647"/>
            <a:chExt cx="1065895" cy="1035251"/>
          </a:xfrm>
        </p:grpSpPr>
        <p:sp>
          <p:nvSpPr>
            <p:cNvPr id="23" name="Rounded Rectangle 22"/>
            <p:cNvSpPr/>
            <p:nvPr/>
          </p:nvSpPr>
          <p:spPr>
            <a:xfrm>
              <a:off x="5394486" y="1485647"/>
              <a:ext cx="1065895" cy="1035251"/>
            </a:xfrm>
            <a:prstGeom prst="roundRect">
              <a:avLst>
                <a:gd name="adj" fmla="val 999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Performance Test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833" y="1655374"/>
              <a:ext cx="601200" cy="6012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323540" y="2767592"/>
            <a:ext cx="1065895" cy="1035251"/>
            <a:chOff x="5394486" y="2853053"/>
            <a:chExt cx="1065895" cy="1035251"/>
          </a:xfrm>
        </p:grpSpPr>
        <p:sp>
          <p:nvSpPr>
            <p:cNvPr id="24" name="Rounded Rectangle 23"/>
            <p:cNvSpPr/>
            <p:nvPr/>
          </p:nvSpPr>
          <p:spPr>
            <a:xfrm>
              <a:off x="5394486" y="2853053"/>
              <a:ext cx="1065895" cy="1035251"/>
            </a:xfrm>
            <a:prstGeom prst="roundRect">
              <a:avLst>
                <a:gd name="adj" fmla="val 9995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Integrated Tools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833" y="3022780"/>
              <a:ext cx="601200" cy="6012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23541" y="4033773"/>
            <a:ext cx="1065895" cy="1035251"/>
            <a:chOff x="5394486" y="4322853"/>
            <a:chExt cx="1065895" cy="1035251"/>
          </a:xfrm>
        </p:grpSpPr>
        <p:sp>
          <p:nvSpPr>
            <p:cNvPr id="25" name="Rounded Rectangle 24"/>
            <p:cNvSpPr/>
            <p:nvPr/>
          </p:nvSpPr>
          <p:spPr>
            <a:xfrm>
              <a:off x="5394486" y="4322853"/>
              <a:ext cx="1065895" cy="1035251"/>
            </a:xfrm>
            <a:prstGeom prst="roundRect">
              <a:avLst>
                <a:gd name="adj" fmla="val 99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Extensibility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652" y="4453165"/>
              <a:ext cx="601200" cy="601200"/>
            </a:xfrm>
            <a:prstGeom prst="rect">
              <a:avLst/>
            </a:prstGeom>
          </p:spPr>
        </p:pic>
      </p:grpSp>
      <p:sp>
        <p:nvSpPr>
          <p:cNvPr id="26" name="Rounded Rectangle 25"/>
          <p:cNvSpPr/>
          <p:nvPr/>
        </p:nvSpPr>
        <p:spPr>
          <a:xfrm>
            <a:off x="1954924" y="1633573"/>
            <a:ext cx="3135881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Test any kind of services with the help of the intelligent and object model based test editor.</a:t>
            </a:r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954924" y="2879393"/>
            <a:ext cx="3135881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Test earlier and easier your application by simulating services that your system depends 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954924" y="4101883"/>
            <a:ext cx="3135881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Build automated tests and run them on the fly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Integrate automated test in your DevOps pipeline.</a:t>
            </a:r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495393" y="1633447"/>
            <a:ext cx="3156873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Simulate load and measure how your web services can handle it.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95392" y="2913900"/>
            <a:ext cx="3156873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Tools that developers / testers must have are also integrated in the solution</a:t>
            </a:r>
          </a:p>
          <a:p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566602" y="4177352"/>
            <a:ext cx="3156873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Hummingbird is extensible.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Integrate your idea and let the software serves you better.</a:t>
            </a:r>
          </a:p>
          <a:p>
            <a:endParaRPr lang="en-US" sz="1200" dirty="0">
              <a:solidFill>
                <a:srgbClr val="1653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5537" y="793594"/>
            <a:ext cx="8643257" cy="2402825"/>
            <a:chOff x="1294266" y="2981672"/>
            <a:chExt cx="8643257" cy="2402825"/>
          </a:xfrm>
        </p:grpSpPr>
        <p:sp>
          <p:nvSpPr>
            <p:cNvPr id="8" name="Rounded Rectangle 7"/>
            <p:cNvSpPr/>
            <p:nvPr/>
          </p:nvSpPr>
          <p:spPr>
            <a:xfrm>
              <a:off x="1790700" y="3210768"/>
              <a:ext cx="7762875" cy="2086191"/>
            </a:xfrm>
            <a:prstGeom prst="roundRect">
              <a:avLst>
                <a:gd name="adj" fmla="val 999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800" dirty="0" smtClea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266" y="2981672"/>
              <a:ext cx="8643257" cy="2402825"/>
            </a:xfrm>
            <a:prstGeom prst="rect">
              <a:avLst/>
            </a:prstGeom>
          </p:spPr>
        </p:pic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8500" y="3290102"/>
            <a:ext cx="8763000" cy="1812790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The project contains following main components</a:t>
            </a:r>
          </a:p>
          <a:p>
            <a:pPr lvl="1"/>
            <a:r>
              <a:rPr lang="en-US" altLang="zh-CN" dirty="0" smtClean="0">
                <a:solidFill>
                  <a:srgbClr val="00B0F0"/>
                </a:solidFill>
              </a:rPr>
              <a:t>Main application</a:t>
            </a:r>
            <a:r>
              <a:rPr lang="en-US" altLang="zh-CN" dirty="0" smtClean="0"/>
              <a:t> - to do all the things with</a:t>
            </a:r>
          </a:p>
          <a:p>
            <a:pPr lvl="1"/>
            <a:r>
              <a:rPr lang="en-US" altLang="zh-CN" dirty="0" smtClean="0">
                <a:solidFill>
                  <a:srgbClr val="00B0F0"/>
                </a:solidFill>
              </a:rPr>
              <a:t>Hummingbird CLI </a:t>
            </a:r>
            <a:r>
              <a:rPr lang="en-US" altLang="zh-CN" dirty="0" smtClean="0"/>
              <a:t>- to run tests and service simulation from command line</a:t>
            </a:r>
          </a:p>
          <a:p>
            <a:pPr lvl="1"/>
            <a:r>
              <a:rPr lang="en-US" altLang="zh-CN" dirty="0" smtClean="0">
                <a:solidFill>
                  <a:srgbClr val="00B0F0"/>
                </a:solidFill>
              </a:rPr>
              <a:t>Report Viewer </a:t>
            </a:r>
            <a:r>
              <a:rPr lang="en-US" altLang="zh-CN" dirty="0" smtClean="0"/>
              <a:t>– to view automated and performance test reports</a:t>
            </a:r>
          </a:p>
          <a:p>
            <a:pPr lvl="1"/>
            <a:r>
              <a:rPr lang="en-US" altLang="zh-CN" dirty="0" smtClean="0"/>
              <a:t>All of them are based on an extensible Test and UI Framework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1FF8-1246-4A93-ACBD-56E63A1204A9}" type="datetime4">
              <a:rPr lang="en-US" altLang="zh-CN" smtClean="0"/>
              <a:t>December 9, 2018</a:t>
            </a:fld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ntroduction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85936" y="1707886"/>
            <a:ext cx="3496791" cy="3176323"/>
          </a:xfrm>
        </p:spPr>
        <p:txBody>
          <a:bodyPr>
            <a:normAutofit/>
          </a:bodyPr>
          <a:lstStyle/>
          <a:p>
            <a:r>
              <a:rPr lang="en-US" b="1" dirty="0" smtClean="0"/>
              <a:t>The main application, that you can do all the things with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Test any kind of web services, including SOAP, REST and Non-HTTP services by extension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Simulate services that your system depends on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Build and run automated tests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Build and run service performance tests 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View usage statistics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Import </a:t>
            </a:r>
            <a:r>
              <a:rPr lang="en-US" dirty="0"/>
              <a:t>service description from WSDL and OpenAPI / Swagger </a:t>
            </a:r>
            <a:r>
              <a:rPr lang="en-US" dirty="0" smtClean="0"/>
              <a:t>2.0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22FD-C89E-4513-A0A6-CBB8BE269C65}" type="datetime4">
              <a:rPr lang="en-US" altLang="zh-CN" smtClean="0"/>
              <a:t>December 9, 2018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Hummingbird Application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6" r="526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1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976689" y="953814"/>
            <a:ext cx="5906146" cy="4248807"/>
          </a:xfrm>
        </p:spPr>
        <p:txBody>
          <a:bodyPr>
            <a:noAutofit/>
          </a:bodyPr>
          <a:lstStyle/>
          <a:p>
            <a:r>
              <a:rPr lang="en-US" sz="1400" dirty="0"/>
              <a:t>Services </a:t>
            </a:r>
            <a:r>
              <a:rPr lang="en-US" sz="1400" dirty="0" smtClean="0"/>
              <a:t>are </a:t>
            </a:r>
            <a:r>
              <a:rPr lang="en-US" sz="1400" dirty="0"/>
              <a:t>organized </a:t>
            </a:r>
            <a:r>
              <a:rPr lang="en-US" sz="1400" dirty="0" smtClean="0"/>
              <a:t>and </a:t>
            </a:r>
            <a:r>
              <a:rPr lang="en-US" sz="1400" dirty="0" smtClean="0"/>
              <a:t>categorized.</a:t>
            </a:r>
            <a:endParaRPr lang="en-US" sz="1400" dirty="0"/>
          </a:p>
          <a:p>
            <a:r>
              <a:rPr lang="en-US" sz="1400" dirty="0"/>
              <a:t>Object Model based test editor</a:t>
            </a:r>
          </a:p>
          <a:p>
            <a:pPr lvl="1"/>
            <a:r>
              <a:rPr lang="en-US" sz="1200" dirty="0" smtClean="0"/>
              <a:t>Uses advanced programming technology to generate test data based on Object models</a:t>
            </a:r>
          </a:p>
          <a:p>
            <a:pPr lvl="1"/>
            <a:r>
              <a:rPr lang="en-US" sz="1200" dirty="0" smtClean="0"/>
              <a:t>Hides technical complexity of service protocols</a:t>
            </a:r>
          </a:p>
          <a:p>
            <a:pPr lvl="1"/>
            <a:r>
              <a:rPr lang="en-US" sz="1200" dirty="0" smtClean="0"/>
              <a:t>Schema recognition, Value </a:t>
            </a:r>
            <a:r>
              <a:rPr lang="en-US" sz="1200" dirty="0"/>
              <a:t>type detection and validation</a:t>
            </a:r>
          </a:p>
          <a:p>
            <a:pPr lvl="1"/>
            <a:r>
              <a:rPr lang="en-US" sz="1200" dirty="0"/>
              <a:t>Active Tracing</a:t>
            </a:r>
          </a:p>
          <a:p>
            <a:r>
              <a:rPr lang="en-US" sz="1400" dirty="0" smtClean="0"/>
              <a:t>Test data </a:t>
            </a:r>
            <a:r>
              <a:rPr lang="en-US" sz="1400" dirty="0"/>
              <a:t>is represented in </a:t>
            </a:r>
            <a:r>
              <a:rPr lang="en-US" sz="1400" dirty="0" smtClean="0"/>
              <a:t>its best </a:t>
            </a:r>
            <a:r>
              <a:rPr lang="en-US" sz="1400" dirty="0"/>
              <a:t>way</a:t>
            </a:r>
          </a:p>
          <a:p>
            <a:pPr lvl="1"/>
            <a:r>
              <a:rPr lang="en-US" sz="1200" dirty="0"/>
              <a:t>Syntax highlighting</a:t>
            </a:r>
          </a:p>
          <a:p>
            <a:pPr lvl="1"/>
            <a:r>
              <a:rPr lang="en-US" sz="1200" dirty="0" smtClean="0"/>
              <a:t>Document Folding</a:t>
            </a:r>
            <a:endParaRPr lang="en-US" sz="1200" dirty="0"/>
          </a:p>
          <a:p>
            <a:pPr lvl="1"/>
            <a:r>
              <a:rPr lang="en-US" sz="1200" dirty="0"/>
              <a:t>Schema based error </a:t>
            </a:r>
            <a:r>
              <a:rPr lang="en-US" sz="1200" dirty="0" smtClean="0"/>
              <a:t>checking</a:t>
            </a:r>
          </a:p>
          <a:p>
            <a:r>
              <a:rPr lang="en-US" sz="1400" dirty="0" smtClean="0"/>
              <a:t>Variables and Test Environment management</a:t>
            </a:r>
          </a:p>
          <a:p>
            <a:pPr lvl="1"/>
            <a:r>
              <a:rPr lang="en-US" sz="1200" dirty="0" smtClean="0"/>
              <a:t>Manages variables, credentials and parameters for each test environments</a:t>
            </a:r>
            <a:endParaRPr lang="en-US" sz="12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778651" y="4167133"/>
            <a:ext cx="2492694" cy="2629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 of schema recognition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Testing features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4" y="1766248"/>
            <a:ext cx="3082925" cy="2327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87" y="1201696"/>
            <a:ext cx="5639967" cy="3622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585C-B69F-48AF-BBEF-79E82BC449BF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Testing features - suite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Everything is archived</a:t>
            </a:r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 smtClean="0"/>
              <a:t>Anything sent and received by hummingbird is retained for prove of test and can be reused </a:t>
            </a:r>
            <a:r>
              <a:rPr lang="en-US" dirty="0" smtClean="0"/>
              <a:t>later.</a:t>
            </a:r>
            <a:endParaRPr lang="en-US" dirty="0" smtClean="0"/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 smtClean="0"/>
              <a:t>Up to 20 recently used requests </a:t>
            </a:r>
            <a:r>
              <a:rPr lang="en-US" dirty="0"/>
              <a:t>per service are </a:t>
            </a:r>
            <a:r>
              <a:rPr lang="en-US" dirty="0" smtClean="0"/>
              <a:t>kept </a:t>
            </a:r>
            <a:r>
              <a:rPr lang="en-US" dirty="0" smtClean="0"/>
              <a:t>(</a:t>
            </a:r>
            <a:r>
              <a:rPr lang="en-US" dirty="0"/>
              <a:t>configurable</a:t>
            </a:r>
            <a:r>
              <a:rPr lang="en-US" dirty="0" smtClean="0"/>
              <a:t>).</a:t>
            </a:r>
            <a:endParaRPr lang="en-US" dirty="0" smtClean="0"/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 smtClean="0"/>
              <a:t>You can save important requests as favorite to keep them </a:t>
            </a:r>
            <a:r>
              <a:rPr lang="en-US" dirty="0" smtClean="0"/>
              <a:t>permanently.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half" idx="2"/>
          </p:nvPr>
        </p:nvSpPr>
        <p:spPr>
          <a:xfrm>
            <a:off x="6184636" y="1095075"/>
            <a:ext cx="3276864" cy="3704888"/>
          </a:xfrm>
        </p:spPr>
        <p:txBody>
          <a:bodyPr>
            <a:normAutofit fontScale="92500"/>
          </a:bodyPr>
          <a:lstStyle/>
          <a:p>
            <a:r>
              <a:rPr lang="en-US" dirty="0"/>
              <a:t>Hummingbird can also </a:t>
            </a:r>
            <a:r>
              <a:rPr lang="en-US" dirty="0" smtClean="0"/>
              <a:t>simulate underlying services of your application.</a:t>
            </a:r>
            <a:endParaRPr lang="en-US" dirty="0"/>
          </a:p>
          <a:p>
            <a:r>
              <a:rPr lang="en-US" dirty="0" smtClean="0"/>
              <a:t>With service simulation, you can set the reply of each underlying service in real-time in order to: </a:t>
            </a:r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 smtClean="0"/>
              <a:t>Simulate a normal or abnormal response</a:t>
            </a:r>
            <a:endParaRPr lang="en-US" dirty="0"/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/>
              <a:t>Simulate </a:t>
            </a:r>
            <a:r>
              <a:rPr lang="en-US" dirty="0" smtClean="0"/>
              <a:t>an error or a fault *</a:t>
            </a:r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smtClean="0"/>
              <a:t>Simulate response </a:t>
            </a:r>
            <a:r>
              <a:rPr lang="en-US" dirty="0" smtClean="0"/>
              <a:t>time</a:t>
            </a:r>
          </a:p>
          <a:p>
            <a:endParaRPr lang="en-US" dirty="0" smtClean="0"/>
          </a:p>
          <a:p>
            <a:r>
              <a:rPr lang="en-US" dirty="0" smtClean="0"/>
              <a:t>Service simulation module is also available for test automation.</a:t>
            </a:r>
          </a:p>
          <a:p>
            <a:endParaRPr lang="en-US" dirty="0"/>
          </a:p>
          <a:p>
            <a:pPr algn="r"/>
            <a:r>
              <a:rPr lang="en-US" sz="900" dirty="0" smtClean="0"/>
              <a:t>* Fault replies defined in SOAP protocol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585C-B69F-48AF-BBEF-79E82BC449BF}" type="datetime4">
              <a:rPr lang="en-US" altLang="zh-CN" smtClean="0"/>
              <a:t>December 9, 2018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service simulation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52" y="1497517"/>
            <a:ext cx="5328779" cy="29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Hummingbird comes with an powerful automation engine.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That enables you to build automated test, run them and observe the test result in a graphical way.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Automated tests can also be executed with Hummingbird CLI and can be integrated with your favorite CI/CD platform.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December 9,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Automation</a:t>
            </a:r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" b="43"/>
          <a:stretch>
            <a:fillRect/>
          </a:stretch>
        </p:blipFill>
        <p:spPr>
          <a:xfrm>
            <a:off x="3976688" y="1165225"/>
            <a:ext cx="5899150" cy="3278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46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Hummingbird">
      <a:dk1>
        <a:sysClr val="windowText" lastClr="000000"/>
      </a:dk1>
      <a:lt1>
        <a:sysClr val="window" lastClr="FFFFFF"/>
      </a:lt1>
      <a:dk2>
        <a:srgbClr val="333333"/>
      </a:dk2>
      <a:lt2>
        <a:srgbClr val="C9C9C9"/>
      </a:lt2>
      <a:accent1>
        <a:srgbClr val="007ACC"/>
      </a:accent1>
      <a:accent2>
        <a:srgbClr val="7030A0"/>
      </a:accent2>
      <a:accent3>
        <a:srgbClr val="C00000"/>
      </a:accent3>
      <a:accent4>
        <a:srgbClr val="ED7D31"/>
      </a:accent4>
      <a:accent5>
        <a:srgbClr val="375623"/>
      </a:accent5>
      <a:accent6>
        <a:srgbClr val="FF00FF"/>
      </a:accent6>
      <a:hlink>
        <a:srgbClr val="007ACC"/>
      </a:hlink>
      <a:folHlink>
        <a:srgbClr val="7030A0"/>
      </a:folHlink>
    </a:clrScheme>
    <a:fontScheme name="Hummingbird">
      <a:majorFont>
        <a:latin typeface="Segoe UI Light"/>
        <a:ea typeface="Microsoft YaHei"/>
        <a:cs typeface=""/>
      </a:majorFont>
      <a:minorFont>
        <a:latin typeface="Segoe U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_xmlsignatures/_rels/origin.sigs.rels><?xml version="1.0" encoding="UTF-8" standalone="yes"?>
<Relationships xmlns="http://schemas.openxmlformats.org/package/2006/relationships"><Relationship Id="rId1" Type="http://schemas.openxmlformats.org/package/2006/relationships/digital-signature/signature" Target="sig1.xml"/></Relationships>
</file>

<file path=_xmlsignatures/sig1.xml><?xml version="1.0" encoding="utf-8"?>
<Signature xmlns="http://www.w3.org/2000/09/xmldsig#" Id="idPackageSignature">
  <SignedInfo>
    <CanonicalizationMethod Algorithm="http://www.w3.org/TR/2001/REC-xml-c14n-20010315"/>
    <SignatureMethod Algorithm="http://www.w3.org/2001/04/xmldsig-more#rsa-sha256"/>
    <Reference Type="http://www.w3.org/2000/09/xmldsig#Object" URI="#idPackageObject">
      <DigestMethod Algorithm="http://www.w3.org/2001/04/xmlenc#sha256"/>
      <DigestValue>O3DVXnKee4/pSWJm1VffC2VVkY/NQ3jE8wrT87TRt5U=</DigestValue>
    </Reference>
    <Reference Type="http://www.w3.org/2000/09/xmldsig#Object" URI="#idOfficeObject">
      <DigestMethod Algorithm="http://www.w3.org/2001/04/xmlenc#sha256"/>
      <DigestValue>RWiO+RkTUYE1Hv00BncSSt+iUWzhPMGDtCORwOgUUG8=</DigestValue>
    </Reference>
    <Reference Type="http://uri.etsi.org/01903#SignedProperties" URI="#idSignedProperties">
      <Transforms>
        <Transform Algorithm="http://www.w3.org/TR/2001/REC-xml-c14n-20010315"/>
      </Transforms>
      <DigestMethod Algorithm="http://www.w3.org/2001/04/xmlenc#sha256"/>
      <DigestValue>PHTN03SAZJVeaUfMiF/99GFHzaJLs58JIcZ4PDfVbY4=</DigestValue>
    </Reference>
  </SignedInfo>
  <SignatureValue>W5vnFG7LwF8wkHnPwy4mPqHjUtOSst/8v6I4XTZJ8is1UU+QYQcLHqYkqT8X6PULJ13GyFE42cJb
PRavAYcx+WS2RBAYRTAr0DzbHdR8SUV13eoA38EcwMguWLxaz7cxPdm0rUwIARfr7L+1+q3GGa1r
qC4+U7NkqjBKr8NjS+rysx3t1qKXXugWTvkopjpTtf06Yw88EmB6KRg5GyfQlyJe+5p0bJWadLVl
XVpQ3DfOlQPVJbxDPIU1d3N0ckoET74KQyQ6jHVtmmAZTGCgkaRSpVTvKGUUg9QXE3CW6w4Y/ULN
GNyXykYlcW5tV5stCCbaMicxz8Kuo7UlxepTYw==</SignatureValue>
  <KeyInfo>
    <X509Data>
      <X509Certificate>MIIFpzCCBI+gAwIBAgIQDAQLBSHWvGP/AFxkAUTl+zANBgkqhkiG9w0BAQsFADBuMQswCQYDVQQGEwJVUzEVMBMGA1UEChMMRGlnaUNlcnQgSW5jMRkwFwYDVQQLExB3d3cuZGlnaWNlcnQuY29tMS0wKwYDVQQDEyRFbmNyeXB0aW9uIEV2ZXJ5d2hlcmUgRFYgVExTIENBIC0gRzEwHhcNMTgwODAxMDAwMDAwWhcNMTkwODAxMTIwMDAwWjAgMR4wHAYDVQQDDBUqLmh1bW1pbmdiaXJkLWFsbS5jb20wggEiMA0GCSqGSIb3DQEBAQUAA4IBDwAwggEKAoIBAQDclqBEpdSV/UL02SySLZS5/9h6VYivE2R/pU7eLI+W3RxPh/V3ii5PRow8Bo8yAshCiubl9srdQVirx6sYIDmtFkgzdtN8zmgN4m3hlJfHXdg8jQjXg0b+11lIUCQQvpqXeFNMUeNL8xd4t8pYxxiic8Ux/xq5Fg5aLhpfaNOgLoFCIGXXrjEjdBCbmZjFCXALfJQsCgRbR/8wazph2tap81XfexrIojXFX61XW5PQvvgRUoLIGIjVfoG/vtHcyz7xLsjwKc42WvmHoSLlDeG331c0qBemHNHVIJHjWXzXjri+wQQDm0sDlYSZwhhoDsMP9a01jjq6ESEPZOtl3pnFAgMBAAGjggKNMIICiTAfBgNVHSMEGDAWgBRVdE+yck/1YLpQ0dfmUVyaAYca1zAdBgNVHQ4EFgQULrGx20Y4Pzvz3ubN9jJbi1G7IiEwNQYDVR0RBC4wLIIVKi5odW1taW5nYmlyZC1hbG0uY29tghNodW1taW5nYmlyZC1hbG0uY29tMA4GA1UdDwEB/wQEAwIFoDAdBgNVHSUEFjAUBggrBgEFBQcDAQYIKwYBBQUHAwIwTAYDVR0gBEUwQzA3BglghkgBhv1sAQIwKjAoBggrBgEFBQcCARYcaHR0cHM6Ly93d3cuZGlnaWNlcnQuY29tL0NQUzAIBgZngQwBAgEwgYAGCCsGAQUFBwEBBHQwcjAkBggrBgEFBQcwAYYYaHR0cDovL29jc3AuZGlnaWNlcnQuY29tMEoGCCsGAQUFBzAChj5odHRwOi8vY2FjZXJ0cy5kaWdpY2VydC5jb20vRW5jcnlwdGlvbkV2ZXJ5d2hlcmVEVlRMU0NBLUcxLmNydDAJBgNVHRMEAjAAMIIBAwYKKwYBBAHWeQIEAgSB9ASB8QDvAHUApLkJkLQYWBSHuxOizGdwCjw1mAT5G9+443fNDsgN3BAAAAFk9zEw2AAABAMARjBEAiA4Jgng//rsz5piIx8FQbMf03EfAUi4byj0W+bLJkn8bAIgDw+dv1Ho6cMrRhmKcT65N8iLcbaFflWXpymYzZ3aCNUAdgCHdb/nWXz4jEOZX73zbv9WjUdWNv9KtWDBtOr/XqCDDwAAAWT3MTGzAAAEAwBHMEUCIQDsS6Ukl/SlRbXTwAZZoFOsA79WnShzMvo1c99QbihQmAIgTxhurzjl4Fy8h0E06pttSvxGp3eGS5r5pzkw0Oz2ha0wDQYJKoZIhvcNAQELBQADggEBAFf3HMpUZp+SK2QX7Zc0SueBTn5RmA9mEYS7tTXrEPd1QB6XY1plTiLh1HlPR9g4Xmj/27/t5q+M0rS6Wdd6zRiYVm9dJApHOeftk3NeM7eZrWiMiUCsyCOFSLYA3iZYJ8ulw9xbJe9U7yHAqDiV1b4KevVM/t9aHROpT5Qgu1v5Nu2fIriBgwY/nMy6souvzuCTVTjj6yzkDa6GI0YAsN1CvGNuHh3VKedExjxcgnUFOwfhTkaF/KaZYAjNDCAl00+PFuZbQxv0UtZ8fLfJZIj3M2m8Apq9u5BLtZlXsNe24r924IAfDwepHDl44x5eYNoAh5C0jnGd6lbIIcb7/iY=</X509Certificate>
    </X509Data>
  </KeyInfo>
  <Object Id="idPackageObject">
    <Manifest>
      <Reference URI="/_rels/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ZA0yc/xO3JTsFCHnkGRYT0tE9b7806O9EDnxF1WjyYo=</DigestValue>
      </Reference>
      <Reference URI="/ppt/_rels/presentation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1/04/xmlenc#sha256"/>
        <DigestValue>AnQm8cZXTUGxdEK/Xw8cnWQMym2CLFcBWCCCfcIaiag=</DigestValue>
      </Reference>
      <Reference URI="/ppt/diagrams/colors1.xml?ContentType=application/vnd.openxmlformats-officedocument.drawingml.diagramColors+xml">
        <DigestMethod Algorithm="http://www.w3.org/2001/04/xmlenc#sha256"/>
        <DigestValue>MwmqQ+PhaHmgRsqPirJ0lVgo4WXtTDk2cruglBme1n0=</DigestValue>
      </Reference>
      <Reference URI="/ppt/diagrams/data1.xml?ContentType=application/vnd.openxmlformats-officedocument.drawingml.diagramData+xml">
        <DigestMethod Algorithm="http://www.w3.org/2001/04/xmlenc#sha256"/>
        <DigestValue>WQ/WJ0A8PxchfBi48+xMqZfcNC3gWoN0WfG0N5oc280=</DigestValue>
      </Reference>
      <Reference URI="/ppt/diagrams/drawing1.xml?ContentType=application/vnd.ms-office.drawingml.diagramDrawing+xml">
        <DigestMethod Algorithm="http://www.w3.org/2001/04/xmlenc#sha256"/>
        <DigestValue>sZsRInMECiQSJrsVQCrYMCNVCuUCspDJpj2ncxg4kH8=</DigestValue>
      </Reference>
      <Reference URI="/ppt/diagrams/layout1.xml?ContentType=application/vnd.openxmlformats-officedocument.drawingml.diagramLayout+xml">
        <DigestMethod Algorithm="http://www.w3.org/2001/04/xmlenc#sha256"/>
        <DigestValue>XKSrXKy+5zhii+0xs38hMpQiZWVSBhvTd2uvW691clQ=</DigestValue>
      </Reference>
      <Reference URI="/ppt/diagrams/quickStyle1.xml?ContentType=application/vnd.openxmlformats-officedocument.drawingml.diagramStyle+xml">
        <DigestMethod Algorithm="http://www.w3.org/2001/04/xmlenc#sha256"/>
        <DigestValue>saop39DBTsIcZ9Rn8cSF01hHGspmNle4fMgdfugRa2w=</DigestValue>
      </Reference>
      <Reference URI="/ppt/handoutMasters/_rels/handout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VgNGZLFGoRxv04fViwPY4GatfzqYLBSCTL6MDtoY7yY=</DigestValue>
      </Reference>
      <Reference URI="/ppt/handoutMasters/handoutMaster1.xml?ContentType=application/vnd.openxmlformats-officedocument.presentationml.handoutMaster+xml">
        <DigestMethod Algorithm="http://www.w3.org/2001/04/xmlenc#sha256"/>
        <DigestValue>fCkd2JxmeyxD5IpaBK+mUM2zPtJarB9fySyIFFEaarY=</DigestValue>
      </Reference>
      <Reference URI="/ppt/media/image1.jpg?ContentType=image/jpeg">
        <DigestMethod Algorithm="http://www.w3.org/2001/04/xmlenc#sha256"/>
        <DigestValue>cpEj05JfROwC1imeFlLy1KB1U1h0USNWHvC+IUT11ZY=</DigestValue>
      </Reference>
      <Reference URI="/ppt/media/image10.png?ContentType=image/png">
        <DigestMethod Algorithm="http://www.w3.org/2001/04/xmlenc#sha256"/>
        <DigestValue>npngsPG7y2eArq2WyEuRL1LBGjrskPGQqir/elxSL8k=</DigestValue>
      </Reference>
      <Reference URI="/ppt/media/image11.png?ContentType=image/png">
        <DigestMethod Algorithm="http://www.w3.org/2001/04/xmlenc#sha256"/>
        <DigestValue>1X3/A47+B+0xkh9sFRMy2jZKr/ZXC4mltEqZVagDOdU=</DigestValue>
      </Reference>
      <Reference URI="/ppt/media/image12.png?ContentType=image/png">
        <DigestMethod Algorithm="http://www.w3.org/2001/04/xmlenc#sha256"/>
        <DigestValue>A+r3qfHKa6P9AZuWj1skqkdmQg0HOc14pUFTZKJsVnY=</DigestValue>
      </Reference>
      <Reference URI="/ppt/media/image13.png?ContentType=image/png">
        <DigestMethod Algorithm="http://www.w3.org/2001/04/xmlenc#sha256"/>
        <DigestValue>1XXkZSATHCBtlw53MlnrGbDI8cAYtSQtPGyAf5XSLkI=</DigestValue>
      </Reference>
      <Reference URI="/ppt/media/image14.png?ContentType=image/png">
        <DigestMethod Algorithm="http://www.w3.org/2001/04/xmlenc#sha256"/>
        <DigestValue>imPRPfVilVG0tuAjeS76mWUNrZSjpeyHZauFMU/jA9E=</DigestValue>
      </Reference>
      <Reference URI="/ppt/media/image15.png?ContentType=image/png">
        <DigestMethod Algorithm="http://www.w3.org/2001/04/xmlenc#sha256"/>
        <DigestValue>JXEkITzTUPHz+SF7m/LwgAWP7D1gadKFnOcBB4Lv/Hg=</DigestValue>
      </Reference>
      <Reference URI="/ppt/media/image16.png?ContentType=image/png">
        <DigestMethod Algorithm="http://www.w3.org/2001/04/xmlenc#sha256"/>
        <DigestValue>fHna4JKy/TXd7qkUEY9spy6wg+YUNa5ELgtizOzUnjI=</DigestValue>
      </Reference>
      <Reference URI="/ppt/media/image17.png?ContentType=image/png">
        <DigestMethod Algorithm="http://www.w3.org/2001/04/xmlenc#sha256"/>
        <DigestValue>sR5Zi0fvLXZA+Hz+89N3jz/AbxhfM3D3iN5/++uHdkI=</DigestValue>
      </Reference>
      <Reference URI="/ppt/media/image18.gif?ContentType=image/gif">
        <DigestMethod Algorithm="http://www.w3.org/2001/04/xmlenc#sha256"/>
        <DigestValue>XWMy6Pk8LABC0y4NX513Pd2fdc4DTyyUpimvQZNzvSc=</DigestValue>
      </Reference>
      <Reference URI="/ppt/media/image19.emf?ContentType=image/x-emf">
        <DigestMethod Algorithm="http://www.w3.org/2001/04/xmlenc#sha256"/>
        <DigestValue>cIp5lGbg42T9Zuqn3naZiDnEGWwks/Ac0WehGSfD690=</DigestValue>
      </Reference>
      <Reference URI="/ppt/media/image2.png?ContentType=image/png">
        <DigestMethod Algorithm="http://www.w3.org/2001/04/xmlenc#sha256"/>
        <DigestValue>MkXZ6Y1Yz9mAlA4a9RfmcItnv20T/AezP/jhHEcjRdE=</DigestValue>
      </Reference>
      <Reference URI="/ppt/media/image20.gif?ContentType=image/gif">
        <DigestMethod Algorithm="http://www.w3.org/2001/04/xmlenc#sha256"/>
        <DigestValue>214Qwv+c8wCsnIvbEY1JOnPrYiKgAJ3MDQrK0CWO9CM=</DigestValue>
      </Reference>
      <Reference URI="/ppt/media/image21.gif?ContentType=image/gif">
        <DigestMethod Algorithm="http://www.w3.org/2001/04/xmlenc#sha256"/>
        <DigestValue>JUJdPpmK5RpEhj66iSLSBrvAU7gUIMsOEUgQOXVbAVs=</DigestValue>
      </Reference>
      <Reference URI="/ppt/media/image22.png?ContentType=image/png">
        <DigestMethod Algorithm="http://www.w3.org/2001/04/xmlenc#sha256"/>
        <DigestValue>O+nyjOVQ62PSAxIaL42XfekWxhgNOFUXGi0I0dTHqOE=</DigestValue>
      </Reference>
      <Reference URI="/ppt/media/image23.png?ContentType=image/png">
        <DigestMethod Algorithm="http://www.w3.org/2001/04/xmlenc#sha256"/>
        <DigestValue>GDFUX7PHnU/qN/k6if3fwohe7gUBaNYWao+1Mjx51iU=</DigestValue>
      </Reference>
      <Reference URI="/ppt/media/image24.png?ContentType=image/png">
        <DigestMethod Algorithm="http://www.w3.org/2001/04/xmlenc#sha256"/>
        <DigestValue>ZFNAvjvzNwYxMYqOzunNHr7ApM139Is93JZkUmjb1Bw=</DigestValue>
      </Reference>
      <Reference URI="/ppt/media/image25.png?ContentType=image/png">
        <DigestMethod Algorithm="http://www.w3.org/2001/04/xmlenc#sha256"/>
        <DigestValue>gWcH5zxLOb9et0knhu/v2P0I8c+J/ZqsAt4bYWgcKx8=</DigestValue>
      </Reference>
      <Reference URI="/ppt/media/image26.png?ContentType=image/png">
        <DigestMethod Algorithm="http://www.w3.org/2001/04/xmlenc#sha256"/>
        <DigestValue>K+x/LTFlUziKcQKXHwk6EB8xNjj2eXp7p/n+oCpC/Go=</DigestValue>
      </Reference>
      <Reference URI="/ppt/media/image27.png?ContentType=image/png">
        <DigestMethod Algorithm="http://www.w3.org/2001/04/xmlenc#sha256"/>
        <DigestValue>G+GXbQn25BwPv8o0j6K1sXesCG8UZOx1spmT5vLgaw4=</DigestValue>
      </Reference>
      <Reference URI="/ppt/media/image28.png?ContentType=image/png">
        <DigestMethod Algorithm="http://www.w3.org/2001/04/xmlenc#sha256"/>
        <DigestValue>bWRTvyD/lSr/VQMgo1BbQ3Kyx3heuncl2r0a0wScyHs=</DigestValue>
      </Reference>
      <Reference URI="/ppt/media/image29.jpeg?ContentType=image/jpeg">
        <DigestMethod Algorithm="http://www.w3.org/2001/04/xmlenc#sha256"/>
        <DigestValue>uAB+gSHhC/IOOwc7nsCDrlBHdkNmrRiINM+Znlg5s4c=</DigestValue>
      </Reference>
      <Reference URI="/ppt/media/image3.png?ContentType=image/png">
        <DigestMethod Algorithm="http://www.w3.org/2001/04/xmlenc#sha256"/>
        <DigestValue>SvtxL5j8zagTLzH1KOqGMuYi7w/32GxpzPFuhg+X9ec=</DigestValue>
      </Reference>
      <Reference URI="/ppt/media/image4.png?ContentType=image/png">
        <DigestMethod Algorithm="http://www.w3.org/2001/04/xmlenc#sha256"/>
        <DigestValue>mj0WO6cDDJ5FRqjkf+Zy+Kmfc7mLgVICStkGeimVFAE=</DigestValue>
      </Reference>
      <Reference URI="/ppt/media/image5.png?ContentType=image/png">
        <DigestMethod Algorithm="http://www.w3.org/2001/04/xmlenc#sha256"/>
        <DigestValue>4+cXLIVjZRd6z9Vbfva2lXJQZgP10E4Df+IIoSokHuw=</DigestValue>
      </Reference>
      <Reference URI="/ppt/media/image6.png?ContentType=image/png">
        <DigestMethod Algorithm="http://www.w3.org/2001/04/xmlenc#sha256"/>
        <DigestValue>Td1r/9r3dwnx9iwbF6Wd/wAKc6rLexDNYtcFWF9YvOA=</DigestValue>
      </Reference>
      <Reference URI="/ppt/media/image7.png?ContentType=image/png">
        <DigestMethod Algorithm="http://www.w3.org/2001/04/xmlenc#sha256"/>
        <DigestValue>eEHa8yrK4B/aQU3uwv/+4j9l72KuSJhjmrmz16Veyj8=</DigestValue>
      </Reference>
      <Reference URI="/ppt/media/image8.png?ContentType=image/png">
        <DigestMethod Algorithm="http://www.w3.org/2001/04/xmlenc#sha256"/>
        <DigestValue>RicL6+0a1YevK401oXJWFH68RouIB7PORf/yynBc94s=</DigestValue>
      </Reference>
      <Reference URI="/ppt/media/image9.png?ContentType=image/png">
        <DigestMethod Algorithm="http://www.w3.org/2001/04/xmlenc#sha256"/>
        <DigestValue>tA6XIFSI2B0N7wa1oVnMCsl+ryR58GD0Gq3meuf9AIQ=</DigestValue>
      </Reference>
      <Reference URI="/ppt/notesMasters/_rels/notes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/7uK4nOrjCm8I3MzWhp7br2N1LX5670v4kFsav/hBR0=</DigestValue>
      </Reference>
      <Reference URI="/ppt/notesMasters/notesMaster1.xml?ContentType=application/vnd.openxmlformats-officedocument.presentationml.notesMaster+xml">
        <DigestMethod Algorithm="http://www.w3.org/2001/04/xmlenc#sha256"/>
        <DigestValue>cTuOVvTX0N1gIS6x6Zj2unABAmN6N02X3UhWVVr9gLo=</DigestValue>
      </Reference>
      <Reference URI="/ppt/notesSlides/_rels/notes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EeS/XBqpLAllF55eGQWaUomRkiQmZbvjHd/xP4rD1Jg=</DigestValue>
      </Reference>
      <Reference URI="/ppt/notesSlides/_rels/notes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9wTHvE6ZN/xvJrAG6D1pCq6vnFSQ4LhGR6Qfw5OsLF8=</DigestValue>
      </Reference>
      <Reference URI="/ppt/notesSlides/_rels/notes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AgAgNVMcvWd5J7b5DC+SX7VqNVGiqM5+3R55bsMMkm4=</DigestValue>
      </Reference>
      <Reference URI="/ppt/notesSlides/notesSlide1.xml?ContentType=application/vnd.openxmlformats-officedocument.presentationml.notesSlide+xml">
        <DigestMethod Algorithm="http://www.w3.org/2001/04/xmlenc#sha256"/>
        <DigestValue>Ipr3gEogG0JPa5SUw3BtmYpPPv15J27fxa8vhB4PRT0=</DigestValue>
      </Reference>
      <Reference URI="/ppt/notesSlides/notesSlide2.xml?ContentType=application/vnd.openxmlformats-officedocument.presentationml.notesSlide+xml">
        <DigestMethod Algorithm="http://www.w3.org/2001/04/xmlenc#sha256"/>
        <DigestValue>BTloavvUBTgZbiJcwX64GpbwNdn0ndAil/nC7CVDYRM=</DigestValue>
      </Reference>
      <Reference URI="/ppt/notesSlides/notesSlide3.xml?ContentType=application/vnd.openxmlformats-officedocument.presentationml.notesSlide+xml">
        <DigestMethod Algorithm="http://www.w3.org/2001/04/xmlenc#sha256"/>
        <DigestValue>nd2m/5FvjRcyCwgYUektq4427a6tVyLoG7Odsy6/Y+U=</DigestValue>
      </Reference>
      <Reference URI="/ppt/presentation.xml?ContentType=application/vnd.openxmlformats-officedocument.presentationml.presentation.main+xml">
        <DigestMethod Algorithm="http://www.w3.org/2001/04/xmlenc#sha256"/>
        <DigestValue>bXC1GfLGufS52qrIrQQt3Eg9zyqNRWUZrzhoNxPUN+s=</DigestValue>
      </Reference>
      <Reference URI="/ppt/presProps.xml?ContentType=application/vnd.openxmlformats-officedocument.presentationml.presProps+xml">
        <DigestMethod Algorithm="http://www.w3.org/2001/04/xmlenc#sha256"/>
        <DigestValue>/1fzr9ccC2/aqO3GRt078YxMxDp9Ihj+cjGDjkQgA6k=</DigestValue>
      </Reference>
      <Reference URI="/ppt/slideLayouts/_rels/slideLayout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lVOleSeoZ0FkCQXgRD2ZErhRIWmmCB/82qLGUuCrArQ=</DigestValue>
      </Reference>
      <Reference URI="/ppt/slideLayouts/_rels/slideLayout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WautbY07uVV1UZGEZ0RS1TuIGf2XjZWD5qrwKDMVhZQ=</DigestValue>
      </Reference>
      <Reference URI="/ppt/slideLayouts/_rels/slideLayout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slideLayout1.xml?ContentType=application/vnd.openxmlformats-officedocument.presentationml.slideLayout+xml">
        <DigestMethod Algorithm="http://www.w3.org/2001/04/xmlenc#sha256"/>
        <DigestValue>tFy3WinqYWMKmr8qPAUImxn/crkRuOq9+jJRYdwoHlo=</DigestValue>
      </Reference>
      <Reference URI="/ppt/slideLayouts/slideLayout10.xml?ContentType=application/vnd.openxmlformats-officedocument.presentationml.slideLayout+xml">
        <DigestMethod Algorithm="http://www.w3.org/2001/04/xmlenc#sha256"/>
        <DigestValue>QxP3itBjSVKDY3KnGE/SvaPvx5haFvy3e2qPv7Ln5D0=</DigestValue>
      </Reference>
      <Reference URI="/ppt/slideLayouts/slideLayout11.xml?ContentType=application/vnd.openxmlformats-officedocument.presentationml.slideLayout+xml">
        <DigestMethod Algorithm="http://www.w3.org/2001/04/xmlenc#sha256"/>
        <DigestValue>2GJhoJr8MQdV7wnM7mIuKMectVnkQQH8eIMv18x6/3E=</DigestValue>
      </Reference>
      <Reference URI="/ppt/slideLayouts/slideLayout12.xml?ContentType=application/vnd.openxmlformats-officedocument.presentationml.slideLayout+xml">
        <DigestMethod Algorithm="http://www.w3.org/2001/04/xmlenc#sha256"/>
        <DigestValue>hiK/mMq/0PIgpmX4wFkEusZlRg/5JQ7g9sEt8hLbtPg=</DigestValue>
      </Reference>
      <Reference URI="/ppt/slideLayouts/slideLayout13.xml?ContentType=application/vnd.openxmlformats-officedocument.presentationml.slideLayout+xml">
        <DigestMethod Algorithm="http://www.w3.org/2001/04/xmlenc#sha256"/>
        <DigestValue>Bmsq3orbQ0mS2b4VfzsDZw9WmH1dWEyClK2H4SQ8oyQ=</DigestValue>
      </Reference>
      <Reference URI="/ppt/slideLayouts/slideLayout14.xml?ContentType=application/vnd.openxmlformats-officedocument.presentationml.slideLayout+xml">
        <DigestMethod Algorithm="http://www.w3.org/2001/04/xmlenc#sha256"/>
        <DigestValue>gYYV2+PN7+kEc2jrjcHMejgxnZKMk1Wo1/BZAjVrtQY=</DigestValue>
      </Reference>
      <Reference URI="/ppt/slideLayouts/slideLayout2.xml?ContentType=application/vnd.openxmlformats-officedocument.presentationml.slideLayout+xml">
        <DigestMethod Algorithm="http://www.w3.org/2001/04/xmlenc#sha256"/>
        <DigestValue>3gFiY9rxlgMUzTA/gvXwtxP4/L/HLyANlvZiRIQqdk4=</DigestValue>
      </Reference>
      <Reference URI="/ppt/slideLayouts/slideLayout3.xml?ContentType=application/vnd.openxmlformats-officedocument.presentationml.slideLayout+xml">
        <DigestMethod Algorithm="http://www.w3.org/2001/04/xmlenc#sha256"/>
        <DigestValue>gtY1rXF5Btw8pbYuLQsVVH/u6WVoBaWg9WbcUbIl3I4=</DigestValue>
      </Reference>
      <Reference URI="/ppt/slideLayouts/slideLayout4.xml?ContentType=application/vnd.openxmlformats-officedocument.presentationml.slideLayout+xml">
        <DigestMethod Algorithm="http://www.w3.org/2001/04/xmlenc#sha256"/>
        <DigestValue>yAwhMEYZdt2zlS7HzillmyarGMP2k68FHzOabM+TWB8=</DigestValue>
      </Reference>
      <Reference URI="/ppt/slideLayouts/slideLayout5.xml?ContentType=application/vnd.openxmlformats-officedocument.presentationml.slideLayout+xml">
        <DigestMethod Algorithm="http://www.w3.org/2001/04/xmlenc#sha256"/>
        <DigestValue>w/tbkZ5LJWoVpHLE0ILS8QMbqVX1dIMsWzQdP1MVC20=</DigestValue>
      </Reference>
      <Reference URI="/ppt/slideLayouts/slideLayout6.xml?ContentType=application/vnd.openxmlformats-officedocument.presentationml.slideLayout+xml">
        <DigestMethod Algorithm="http://www.w3.org/2001/04/xmlenc#sha256"/>
        <DigestValue>74l3Z35VTZTddMVji1aCN8u/Vqh6HwdWqEGCUO6tJ5s=</DigestValue>
      </Reference>
      <Reference URI="/ppt/slideLayouts/slideLayout7.xml?ContentType=application/vnd.openxmlformats-officedocument.presentationml.slideLayout+xml">
        <DigestMethod Algorithm="http://www.w3.org/2001/04/xmlenc#sha256"/>
        <DigestValue>WI7OGPvgnTls+W1A0Al0InNsA7LK2pAtg/ofStVAD4w=</DigestValue>
      </Reference>
      <Reference URI="/ppt/slideLayouts/slideLayout8.xml?ContentType=application/vnd.openxmlformats-officedocument.presentationml.slideLayout+xml">
        <DigestMethod Algorithm="http://www.w3.org/2001/04/xmlenc#sha256"/>
        <DigestValue>u6uuIClIef+IMee0prHqO4F9QaXnSRxLIFrNPWQJLDY=</DigestValue>
      </Reference>
      <Reference URI="/ppt/slideLayouts/slideLayout9.xml?ContentType=application/vnd.openxmlformats-officedocument.presentationml.slideLayout+xml">
        <DigestMethod Algorithm="http://www.w3.org/2001/04/xmlenc#sha256"/>
        <DigestValue>Gq9Ru+7mRs22VauhVhdoQvFouXGY/al2qXoGvT5IaK4=</DigestValue>
      </Reference>
      <Reference URI="/ppt/slideMasters/_rels/slide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g/fChj1iOxJFuMF5pwJ93a3HR7FqZAssVhSF9FWUrVk=</DigestValue>
      </Reference>
      <Reference URI="/ppt/slideMasters/slideMaster1.xml?ContentType=application/vnd.openxmlformats-officedocument.presentationml.slideMaster+xml">
        <DigestMethod Algorithm="http://www.w3.org/2001/04/xmlenc#sha256"/>
        <DigestValue>E56xF2B6vsJvIGJ6+D/5/LjOyC7gdq25NcTKwiaSiPg=</DigestValue>
      </Reference>
      <Reference URI="/ppt/slides/_rels/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cP4m8S3DreFZ5IEj5zYNlAF1UMTDdA0R5arseB5b0f8=</DigestValue>
      </Reference>
      <Reference URI="/ppt/slides/_rels/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nxA0L1Lq52GlspITQ+o7Eumdz33aq4kbNI+giE/F4tA=</DigestValue>
      </Reference>
      <Reference URI="/ppt/slides/_rels/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YAwlroGJgjQehhnLX4UZWDcrcSUojzajZAQyieaMmMs=</DigestValue>
      </Reference>
      <Reference URI="/ppt/slides/_rels/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Kks0OL0XLkYlT7eeRYkN12BU871DMYi296BeoizmnaE=</DigestValue>
      </Reference>
      <Reference URI="/ppt/slides/_rels/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CgZ0GPT0guC+eVefFpM8qbQLPsf4yH7xNrpruMwPhBE=</DigestValue>
      </Reference>
      <Reference URI="/ppt/slides/_rels/slide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1UcNUsQ/VDoSzLTrmlIB4Q/nCEO942V3g2NCNV4u08s=</DigestValue>
      </Reference>
      <Reference URI="/ppt/slides/_rels/slide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jmBOuWcqNNO/jsg9SK57w0XXXox+0ohvnpb4zAA81Ng=</DigestValue>
      </Reference>
      <Reference URI="/ppt/slides/_rels/slide1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1/04/xmlenc#sha256"/>
        <DigestValue>9QkB52dByPHSufcpD8LjfNI2ucnCP9x3XMiMbReHE8E=</DigestValue>
      </Reference>
      <Reference URI="/ppt/slides/_rels/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rG5y8tXz6L+7yhtGuTCgORowtJAtKGbRZdtoezasftk=</DigestValue>
      </Reference>
      <Reference URI="/ppt/slides/_rels/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vubYv5GLBSUdo/Q4ema6I9So3VF9ZclUrMP69R83gjg=</DigestValue>
      </Reference>
      <Reference URI="/ppt/slides/_rels/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pHpipU5S3g6+OTl1i/mP7l30p+X4urwxQ0jViQAoEBU=</DigestValue>
      </Reference>
      <Reference URI="/ppt/slides/_rels/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HQneoEq0ibUbhKcH+UblLVR5j4pUssrgshX0W04rUNk=</DigestValue>
      </Reference>
      <Reference URI="/ppt/slides/_rels/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lmLuGyOEaS2e7gO9bnj8FAHe/V6PRNzXtXYwAzHbvdc=</DigestValue>
      </Reference>
      <Reference URI="/ppt/slides/_rels/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lrLS21THlTU22rd1EuXv/dQVVdLo3b2QF+tO1beIFXo=</DigestValue>
      </Reference>
      <Reference URI="/ppt/slides/_rels/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HVXLiLzEyPjRxXiN3gNHCtyFL3sJF7gGw9zmF6dUzwo=</DigestValue>
      </Reference>
      <Reference URI="/ppt/slides/_rels/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SqF2JUrlnD2Yz+xEV7aBdn19mFbrc08Z7aewUelbmaY=</DigestValue>
      </Reference>
      <Reference URI="/ppt/slides/slide1.xml?ContentType=application/vnd.openxmlformats-officedocument.presentationml.slide+xml">
        <DigestMethod Algorithm="http://www.w3.org/2001/04/xmlenc#sha256"/>
        <DigestValue>OKh4cC8QYErx20IT+6H+Na+cjz92x+LOby+3atbKARw=</DigestValue>
      </Reference>
      <Reference URI="/ppt/slides/slide10.xml?ContentType=application/vnd.openxmlformats-officedocument.presentationml.slide+xml">
        <DigestMethod Algorithm="http://www.w3.org/2001/04/xmlenc#sha256"/>
        <DigestValue>21iNmLjpklsa8MIv1w6r7lqKmu6W2/C/qsacnSX//zQ=</DigestValue>
      </Reference>
      <Reference URI="/ppt/slides/slide11.xml?ContentType=application/vnd.openxmlformats-officedocument.presentationml.slide+xml">
        <DigestMethod Algorithm="http://www.w3.org/2001/04/xmlenc#sha256"/>
        <DigestValue>SL92UA6mVUMwgIgztqreVD080tT88Gv9ggBtdGKB+hs=</DigestValue>
      </Reference>
      <Reference URI="/ppt/slides/slide12.xml?ContentType=application/vnd.openxmlformats-officedocument.presentationml.slide+xml">
        <DigestMethod Algorithm="http://www.w3.org/2001/04/xmlenc#sha256"/>
        <DigestValue>CE0AXCkwXTqK4VJVI/UZ/md0Z0yFgvShHOX0asW7fG4=</DigestValue>
      </Reference>
      <Reference URI="/ppt/slides/slide13.xml?ContentType=application/vnd.openxmlformats-officedocument.presentationml.slide+xml">
        <DigestMethod Algorithm="http://www.w3.org/2001/04/xmlenc#sha256"/>
        <DigestValue>QEXrcKCmNHNGzx21ZpAt75Zl8+A7njs8uP2BjNd8mYk=</DigestValue>
      </Reference>
      <Reference URI="/ppt/slides/slide14.xml?ContentType=application/vnd.openxmlformats-officedocument.presentationml.slide+xml">
        <DigestMethod Algorithm="http://www.w3.org/2001/04/xmlenc#sha256"/>
        <DigestValue>aylHNm+mYKC6Ykda6m52h3TRw94zK+PoE12Ivi6uVfM=</DigestValue>
      </Reference>
      <Reference URI="/ppt/slides/slide15.xml?ContentType=application/vnd.openxmlformats-officedocument.presentationml.slide+xml">
        <DigestMethod Algorithm="http://www.w3.org/2001/04/xmlenc#sha256"/>
        <DigestValue>o5pdT4koD3NNPqPYCkwhmmFJJ3APiDUTTBHluL7CUd0=</DigestValue>
      </Reference>
      <Reference URI="/ppt/slides/slide16.xml?ContentType=application/vnd.openxmlformats-officedocument.presentationml.slide+xml">
        <DigestMethod Algorithm="http://www.w3.org/2001/04/xmlenc#sha256"/>
        <DigestValue>NXlLH5uiZaeNAIFdY4bzxiBWWrbNRjCY0ZG1KrdFXmo=</DigestValue>
      </Reference>
      <Reference URI="/ppt/slides/slide2.xml?ContentType=application/vnd.openxmlformats-officedocument.presentationml.slide+xml">
        <DigestMethod Algorithm="http://www.w3.org/2001/04/xmlenc#sha256"/>
        <DigestValue>DZ8N1B7axnPZUUkFvvj/FVwLrDpIXafHwAIROO1ZMvA=</DigestValue>
      </Reference>
      <Reference URI="/ppt/slides/slide3.xml?ContentType=application/vnd.openxmlformats-officedocument.presentationml.slide+xml">
        <DigestMethod Algorithm="http://www.w3.org/2001/04/xmlenc#sha256"/>
        <DigestValue>sRJQMp3PgDBoQcnSZv1fsbNWgW0CWHKbkYCWh+tTp3Y=</DigestValue>
      </Reference>
      <Reference URI="/ppt/slides/slide4.xml?ContentType=application/vnd.openxmlformats-officedocument.presentationml.slide+xml">
        <DigestMethod Algorithm="http://www.w3.org/2001/04/xmlenc#sha256"/>
        <DigestValue>5MSVJaZsXGb4Kc81OHGMqAJBoVRuv+Yck55/soB9rYE=</DigestValue>
      </Reference>
      <Reference URI="/ppt/slides/slide5.xml?ContentType=application/vnd.openxmlformats-officedocument.presentationml.slide+xml">
        <DigestMethod Algorithm="http://www.w3.org/2001/04/xmlenc#sha256"/>
        <DigestValue>AEyZyQpNHW21SUhuQ3oIFhQIsuR9R9iGdnjbo7FPUH8=</DigestValue>
      </Reference>
      <Reference URI="/ppt/slides/slide6.xml?ContentType=application/vnd.openxmlformats-officedocument.presentationml.slide+xml">
        <DigestMethod Algorithm="http://www.w3.org/2001/04/xmlenc#sha256"/>
        <DigestValue>VnkUCB1Tn1u7BnEgk/PP8fjETQxKlqZpBr9JKKALIFo=</DigestValue>
      </Reference>
      <Reference URI="/ppt/slides/slide7.xml?ContentType=application/vnd.openxmlformats-officedocument.presentationml.slide+xml">
        <DigestMethod Algorithm="http://www.w3.org/2001/04/xmlenc#sha256"/>
        <DigestValue>xsckvGMa7j8q/wSlxfGYSuoNQq5uAMTluv1lq6WhihE=</DigestValue>
      </Reference>
      <Reference URI="/ppt/slides/slide8.xml?ContentType=application/vnd.openxmlformats-officedocument.presentationml.slide+xml">
        <DigestMethod Algorithm="http://www.w3.org/2001/04/xmlenc#sha256"/>
        <DigestValue>QKnlG+WKvNiUfSkRfyCya395lnU87xmUkWNtr8pgpRM=</DigestValue>
      </Reference>
      <Reference URI="/ppt/slides/slide9.xml?ContentType=application/vnd.openxmlformats-officedocument.presentationml.slide+xml">
        <DigestMethod Algorithm="http://www.w3.org/2001/04/xmlenc#sha256"/>
        <DigestValue>xFaohES4qCY5nAQp5MYQIbGEYz1N1ujniYtvwqgpsIk=</DigestValue>
      </Reference>
      <Reference URI="/ppt/tableStyles.xml?ContentType=application/vnd.openxmlformats-officedocument.presentationml.tableStyles+xml">
        <DigestMethod Algorithm="http://www.w3.org/2001/04/xmlenc#sha256"/>
        <DigestValue>zUJmCulB8F3RMQLkKOEG3wHDYiBC80kdCXjqwfH8PzI=</DigestValue>
      </Reference>
      <Reference URI="/ppt/theme/theme1.xml?ContentType=application/vnd.openxmlformats-officedocument.theme+xml">
        <DigestMethod Algorithm="http://www.w3.org/2001/04/xmlenc#sha256"/>
        <DigestValue>VUyINQP2+FUygLymk9vvVUPLimLed7JMY0yOZhuLjVM=</DigestValue>
      </Reference>
      <Reference URI="/ppt/theme/theme2.xml?ContentType=application/vnd.openxmlformats-officedocument.theme+xml">
        <DigestMethod Algorithm="http://www.w3.org/2001/04/xmlenc#sha256"/>
        <DigestValue>dC1Hj1Rne5H795Mkvr81oxNGcBN7Rx+bs1lOBkIlwU8=</DigestValue>
      </Reference>
      <Reference URI="/ppt/theme/theme3.xml?ContentType=application/vnd.openxmlformats-officedocument.theme+xml">
        <DigestMethod Algorithm="http://www.w3.org/2001/04/xmlenc#sha256"/>
        <DigestValue>dC1Hj1Rne5H795Mkvr81oxNGcBN7Rx+bs1lOBkIlwU8=</DigestValue>
      </Reference>
      <Reference URI="/ppt/viewProps.xml?ContentType=application/vnd.openxmlformats-officedocument.presentationml.viewProps+xml">
        <DigestMethod Algorithm="http://www.w3.org/2001/04/xmlenc#sha256"/>
        <DigestValue>jVlK73sg5s8s64vczzXp0ZBrORsS28FSlZuHghIZqRc=</DigestValue>
      </Reference>
    </Manifest>
    <SignatureProperties>
      <SignatureProperty Id="idSignatureTime" Target="#idPackageSignature">
        <mdssi:SignatureTime xmlns:mdssi="http://schemas.openxmlformats.org/package/2006/digital-signature">
          <mdssi:Format>YYYY-MM-DDThh:mm:ssTZD</mdssi:Format>
          <mdssi:Value>2018-12-09T23:36:20Z</mdssi:Value>
        </mdssi:SignatureTime>
      </SignatureProperty>
    </SignatureProperties>
  </Object>
  <Object Id="idOfficeObject">
    <SignatureProperties>
      <SignatureProperty Id="idOfficeV1Details" Target="#idPackageSignature">
        <SignatureInfoV1 xmlns="http://schemas.microsoft.com/office/2006/digsig">
          <SetupID/>
          <SignatureText/>
          <SignatureImage/>
          <SignatureComments/>
          <WindowsVersion>10.0</WindowsVersion>
          <OfficeVersion>15.0</OfficeVersion>
          <ApplicationVersion>15.0</ApplicationVersion>
          <Monitors>2</Monitors>
          <HorizontalResolution>1920</HorizontalResolution>
          <VerticalResolution>1200</VerticalResolution>
          <ColorDepth>32</ColorDepth>
          <SignatureProviderId>{00000000-0000-0000-0000-000000000000}</SignatureProviderId>
          <SignatureProviderUrl/>
          <SignatureProviderDetails>9</SignatureProviderDetails>
          <SignatureType>1</SignatureType>
        </SignatureInfoV1>
      </SignatureProperty>
    </SignatureProperties>
  </Object>
  <Object>
    <xd:QualifyingProperties xmlns:xd="http://uri.etsi.org/01903/v1.3.2#" Target="#idPackageSignature">
      <xd:SignedProperties Id="idSignedProperties">
        <xd:SignedSignatureProperties>
          <xd:SigningTime>2018-12-09T23:36:20Z</xd:SigningTime>
          <xd:SigningCertificate>
            <xd:Cert>
              <xd:CertDigest>
                <DigestMethod Algorithm="http://www.w3.org/2001/04/xmlenc#sha256"/>
                <DigestValue>ogrQz4NWXn1ZqZsyl5FijMGfnQuYzgUDYT8dUER/0zc=</DigestValue>
              </xd:CertDigest>
              <xd:IssuerSerial>
                <X509IssuerName>CN=Encryption Everywhere DV TLS CA - G1, OU=www.digicert.com, O=DigiCert Inc, C=US</X509IssuerName>
                <X509SerialNumber>15971728649972187624059306862274995707</X509SerialNumber>
              </xd:IssuerSerial>
            </xd:Cert>
          </xd:SigningCertificate>
          <xd:SignaturePolicyIdentifier>
            <xd:SignaturePolicyImplied/>
          </xd:SignaturePolicyIdentifier>
        </xd:SignedSignatureProperties>
        <xd:SignedDataObjectProperties>
          <xd:CommitmentTypeIndication>
            <xd:CommitmentTypeId>
              <xd:Identifier>http://uri.etsi.org/01903/v1.2.2#ProofOfOrigin</xd:Identifier>
              <xd:Description>Created and approved this document</xd:Description>
            </xd:CommitmentTypeId>
            <xd:AllSignedDataObjects/>
          </xd:CommitmentTypeIndication>
        </xd:SignedDataObjectProperties>
      </xd:SignedProperties>
      <xd:UnsignedProperties>
        <xd:UnsignedSignatureProperties>
          <xd:CertificateValues>
            <xd:EncapsulatedX509Certificate>MIIEqjCCA5KgAwIBAgIQAnmsRYvBskWr+YBTzSybsTANBgkqhkiG9w0BAQsFADBhMQswCQYDVQQGEwJVUzEVMBMGA1UEChMMRGlnaUNlcnQgSW5jMRkwFwYDVQQLExB3d3cuZGlnaWNlcnQuY29tMSAwHgYDVQQDExdEaWdpQ2VydCBHbG9iYWwgUm9vdCBDQTAeFw0xNzExMjcxMjQ2MTBaFw0yNzExMjcxMjQ2MTBaMG4xCzAJBgNVBAYTAlVTMRUwEwYDVQQKEwxEaWdpQ2VydCBJbmMxGTAXBgNVBAsTEHd3dy5kaWdpY2VydC5jb20xLTArBgNVBAMTJEVuY3J5cHRpb24gRXZlcnl3aGVyZSBEViBUTFMgQ0EgLSBHMTCCASIwDQYJKoZIhvcNAQEBBQADggEPADCCAQoCggEBALPeP6wkab41dyQh6mKcoHqt3jRIxW5MDvf9QyiOR7VfFwK656es0UFiIb74N9pRntzF1UgYzDGu3ppZVMdolbxhm6dWS9OK/lFehKNT0OYI9aqk6F+U7cA6jxSC+iDBPXwdF4rs3KRyp3aQn6pjpp1yr7IB6Y4zv72Ee/PlZ/6rK6InC6WpK0nPVOYR7n9iDuPe1E4IxUMBH/T33+3hyuH3dvfgiWUOUkjdpMbyxX+XNle5uEIiyBsi4IvbcTCh8ruifCIi5mDXkZrnMT8nwfYCV6v6kDdXkbgGRLKsR4pucbJtbKqIkUGxuZI2t7pfewKRc5nWecvDBZf3+p1MpA8CAwEAAaOCAU8wggFLMB0GA1UdDgQWBBRVdE+yck/1YLpQ0dfmUVyaAYca1zAfBgNVHSMEGDAWgBQD3lA1VtFMu2bwo+IbG8OXsj3RVTAOBgNVHQ8BAf8EBAMCAYYwHQYDVR0lBBYwFAYIKwYBBQUHAwEGCCsGAQUFBwMCMBIGA1UdEwEB/wQIMAYBAf8CAQAwNAYIKwYBBQUHAQEEKDAmMCQGCCsGAQUFBzABhhhodHRwOi8vb2NzcC5kaWdpY2VydC5jb20wQgYDVR0fBDswOTA3oDWgM4YxaHR0cDovL2NybDMuZGlnaWNlcnQuY29tL0RpZ2lDZXJ0R2xvYmFsUm9vdENBLmNybDBMBgNVHSAERTBDMDcGCWCGSAGG/WwBAjAqMCgGCCsGAQUFBwIBFhxodHRwczovL3d3dy5kaWdpY2VydC5jb20vQ1BTMAgGBmeBDAECATANBgkqhkiG9w0BAQsFAAOCAQEAK3Gp6/aGq7aBZsxf/oQ+TD/BSwW3AU4ETK+GQf2kFzYZkby5SFrHdPomunx2HBzViUchGoofGgg7gHW0W3MlQAXWM0r5LUvStcr82QDWYNPaUy4taCQmyaJ+VB+6wxHstSigOlSNF2a6vg4rgexixeiV4YSB03Yqp2t3TeZHM9ESfkus74nQyW7pRGezj+TC44xCagCQQOzzNmzEAP2SnCrJsNE2DpRVMnL8J6xBRdjmOsC3N6cQuKuRXbzByVBjCqAA8t1L0I+9wXJerLPyErjyrMKWaBFLmfK/AHNF4ZihwPGOc7w6UHczBZXH5RFzJNnww+WnKuTPI0HfnVH8lg==</xd:EncapsulatedX509Certificate>
            <xd:EncapsulatedX509Certificate>MIIDrzCCApegAwIBAgIQCDvgVpBCRrGhdWrJWZHHSjANBgkqhkiG9w0BAQUFADBhMQswCQYDVQQGEwJVUzEVMBMGA1UEChMMRGlnaUNlcnQgSW5jMRkwFwYDVQQLExB3d3cuZGlnaWNlcnQuY29tMSAwHgYDVQQDExdEaWdpQ2VydCBHbG9iYWwgUm9vdCBDQTAeFw0wNjExMTAwMDAwMDBaFw0zMTExMTAwMDAwMDBaMGExCzAJBgNVBAYTAlVTMRUwEwYDVQQKEwxEaWdpQ2VydCBJbmMxGTAXBgNVBAsTEHd3dy5kaWdpY2VydC5jb20xIDAeBgNVBAMTF0RpZ2lDZXJ0IEdsb2JhbCBSb290IENBMIIBIjANBgkqhkiG9w0BAQEFAAOCAQ8AMIIBCgKCAQEA4jvhEXLeqKTTo1eqUKKPC3eQyaKl7hLOllsBCSDMAZOnTjC3U/dDxGkAV53ijSLdhwZAAIEJzs4bg7/fzTtxRuLWZscFs3YnFo97nh6Vfe63SKMI2tavegw5BmV/Sl0fvBf4q77uKNd0f3p4mVmFaG5cIzJLv07A6Fpt43C/dxC//AH2hdmoRBBYMql1GNXRor5H4idq9Joz+EkIYIvUX7Q6hL+hqkpMfT7PT19sdl6gSzeRntwi5m3OFBqOasv+zbMUZBfHWymeMr/y7vrTC0LUq7dBMtoM1O/4gdW7jVg/tRvoSSiicNoxBN33shbyTApOB6jtSj1etX+jkMOvJwIDAQABo2MwYTAOBgNVHQ8BAf8EBAMCAYYwDwYDVR0TAQH/BAUwAwEB/zAdBgNVHQ4EFgQUA95QNVbRTLtm8KPiGxvDl7I90VUwHwYDVR0jBBgwFoAUA95QNVbRTLtm8KPiGxvDl7I90VUwDQYJKoZIhvcNAQEFBQADggEBAMucN6pIExIK+t1EnE9SsPTfrgT1eXkIoyQY/EsrhMAtudXH/vTBH1jLuG2cenTnmCmrEbXjcKChzUyImZOMkXDiqw8cvpOp/2PV5Adg06O/nVsJ8dWO41P0jmP6P6fbtGbfYmbW0W5BjfIttep3Sp+dWOIrWcBAI+0tKIJFPnlUkiaY4IBIqDfv8NZ5YBberOgOzW6sRBc4L0na4UU+Krk2U886UAb3LujEV0lsYSEY1QSteDwsOoBrp+uvFRTp2InBuThs4pFsiv9kuXclVzDAGySj4dzp30d8tbQkCAUw7C29C79Fv1C5qfPrmAESrciIxpg0X40KPMbp1ZWVbd4=</xd:EncapsulatedX509Certificate>
          </xd:CertificateValues>
        </xd:UnsignedSignatureProperties>
      </xd:UnsignedProperties>
    </xd:QualifyingProperties>
  </Object>
</Signatur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WindowsApps.WindowsAppsProgressRing" Revision="1" Stencil="System.Storyboarding.WindowsApps" StencilVersion="0.1"/>
</Control>
</file>

<file path=customXml/itemProps1.xml><?xml version="1.0" encoding="utf-8"?>
<ds:datastoreItem xmlns:ds="http://schemas.openxmlformats.org/officeDocument/2006/customXml" ds:itemID="{40CD409D-B14D-4D54-A2ED-3CE172BC638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4006</TotalTime>
  <Words>1086</Words>
  <Application>Microsoft Office PowerPoint</Application>
  <PresentationFormat>Custom</PresentationFormat>
  <Paragraphs>204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宋体</vt:lpstr>
      <vt:lpstr>Microsoft YaHei</vt:lpstr>
      <vt:lpstr>Arial</vt:lpstr>
      <vt:lpstr>Arial Black</vt:lpstr>
      <vt:lpstr>Calibri</vt:lpstr>
      <vt:lpstr>Segoe MDL2 Assets</vt:lpstr>
      <vt:lpstr>Segoe UI</vt:lpstr>
      <vt:lpstr>Segoe UI Light</vt:lpstr>
      <vt:lpstr>Office Theme</vt:lpstr>
      <vt:lpstr>PowerPoint Presentation</vt:lpstr>
      <vt:lpstr>"He that would perfect his work must first sharpen his tools“  - Confucius</vt:lpstr>
      <vt:lpstr>Introduction</vt:lpstr>
      <vt:lpstr>Introduction</vt:lpstr>
      <vt:lpstr>Hummingbird Application</vt:lpstr>
      <vt:lpstr>API Testing features</vt:lpstr>
      <vt:lpstr>API Testing features - suite</vt:lpstr>
      <vt:lpstr>Real-time service simulation</vt:lpstr>
      <vt:lpstr>Test Automation</vt:lpstr>
      <vt:lpstr>Service performance test</vt:lpstr>
      <vt:lpstr>Extension Designer</vt:lpstr>
      <vt:lpstr>Extensibility</vt:lpstr>
      <vt:lpstr>Integrated tools</vt:lpstr>
      <vt:lpstr>Continues integration / Continues deployment</vt:lpstr>
      <vt:lpstr>By-the-way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Huaxing YUAN</dc:creator>
  <cp:lastModifiedBy>Huaxing YUAN</cp:lastModifiedBy>
  <cp:revision>180</cp:revision>
  <dcterms:created xsi:type="dcterms:W3CDTF">2014-02-17T20:08:56Z</dcterms:created>
  <dcterms:modified xsi:type="dcterms:W3CDTF">2018-12-09T23:35:20Z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